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Bold" panose="020B0604020202020204" charset="0"/>
      <p:regular r:id="rId13"/>
    </p:embeddedFont>
    <p:embeddedFont>
      <p:font typeface="Arimo"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p:nvPr/>
        </p:nvGrpSpPr>
        <p:grpSpPr>
          <a:xfrm>
            <a:off x="687173" y="1028700"/>
            <a:ext cx="16913654" cy="8403660"/>
            <a:chOff x="0" y="0"/>
            <a:chExt cx="22551539" cy="11204880"/>
          </a:xfrm>
        </p:grpSpPr>
        <p:grpSp>
          <p:nvGrpSpPr>
            <p:cNvPr id="7" name="Group 7"/>
            <p:cNvGrpSpPr>
              <a:grpSpLocks noChangeAspect="1"/>
            </p:cNvGrpSpPr>
            <p:nvPr/>
          </p:nvGrpSpPr>
          <p:grpSpPr>
            <a:xfrm>
              <a:off x="0" y="3724022"/>
              <a:ext cx="7480858" cy="7480858"/>
              <a:chOff x="0" y="0"/>
              <a:chExt cx="5867202" cy="5867202"/>
            </a:xfrm>
          </p:grpSpPr>
          <p:sp>
            <p:nvSpPr>
              <p:cNvPr id="8" name="Freeform 8" descr="preencoded.png"/>
              <p:cNvSpPr/>
              <p:nvPr/>
            </p:nvSpPr>
            <p:spPr>
              <a:xfrm>
                <a:off x="0" y="0"/>
                <a:ext cx="5867146" cy="5867146"/>
              </a:xfrm>
              <a:custGeom>
                <a:avLst/>
                <a:gdLst/>
                <a:ahLst/>
                <a:cxnLst/>
                <a:rect l="l" t="t" r="r" b="b"/>
                <a:pathLst>
                  <a:path w="5867146" h="5867146">
                    <a:moveTo>
                      <a:pt x="0" y="0"/>
                    </a:moveTo>
                    <a:lnTo>
                      <a:pt x="5867146" y="0"/>
                    </a:lnTo>
                    <a:lnTo>
                      <a:pt x="5867146" y="5867146"/>
                    </a:lnTo>
                    <a:lnTo>
                      <a:pt x="0" y="5867146"/>
                    </a:lnTo>
                    <a:lnTo>
                      <a:pt x="0" y="0"/>
                    </a:lnTo>
                    <a:close/>
                  </a:path>
                </a:pathLst>
              </a:custGeom>
              <a:blipFill>
                <a:blip r:embed="rId3"/>
                <a:stretch>
                  <a:fillRect/>
                </a:stretch>
              </a:blipFill>
            </p:spPr>
          </p:sp>
        </p:grpSp>
        <p:grpSp>
          <p:nvGrpSpPr>
            <p:cNvPr id="9" name="Group 9"/>
            <p:cNvGrpSpPr/>
            <p:nvPr/>
          </p:nvGrpSpPr>
          <p:grpSpPr>
            <a:xfrm>
              <a:off x="7480858" y="3724022"/>
              <a:ext cx="15070680" cy="7480858"/>
              <a:chOff x="0" y="0"/>
              <a:chExt cx="2976925" cy="1477700"/>
            </a:xfrm>
          </p:grpSpPr>
          <p:sp>
            <p:nvSpPr>
              <p:cNvPr id="10" name="Freeform 10"/>
              <p:cNvSpPr/>
              <p:nvPr/>
            </p:nvSpPr>
            <p:spPr>
              <a:xfrm>
                <a:off x="0" y="0"/>
                <a:ext cx="2976924" cy="1477700"/>
              </a:xfrm>
              <a:custGeom>
                <a:avLst/>
                <a:gdLst/>
                <a:ahLst/>
                <a:cxnLst/>
                <a:rect l="l" t="t" r="r" b="b"/>
                <a:pathLst>
                  <a:path w="2976924" h="1477700">
                    <a:moveTo>
                      <a:pt x="6164" y="0"/>
                    </a:moveTo>
                    <a:lnTo>
                      <a:pt x="2970760" y="0"/>
                    </a:lnTo>
                    <a:cubicBezTo>
                      <a:pt x="2972395" y="0"/>
                      <a:pt x="2973963" y="649"/>
                      <a:pt x="2975119" y="1806"/>
                    </a:cubicBezTo>
                    <a:cubicBezTo>
                      <a:pt x="2976275" y="2962"/>
                      <a:pt x="2976924" y="4530"/>
                      <a:pt x="2976924" y="6164"/>
                    </a:cubicBezTo>
                    <a:lnTo>
                      <a:pt x="2976924" y="1471536"/>
                    </a:lnTo>
                    <a:cubicBezTo>
                      <a:pt x="2976924" y="1473171"/>
                      <a:pt x="2976275" y="1474739"/>
                      <a:pt x="2975119" y="1475895"/>
                    </a:cubicBezTo>
                    <a:cubicBezTo>
                      <a:pt x="2973963" y="1477051"/>
                      <a:pt x="2972395" y="1477700"/>
                      <a:pt x="2970760" y="1477700"/>
                    </a:cubicBezTo>
                    <a:lnTo>
                      <a:pt x="6164" y="1477700"/>
                    </a:lnTo>
                    <a:cubicBezTo>
                      <a:pt x="4530" y="1477700"/>
                      <a:pt x="2962" y="1477051"/>
                      <a:pt x="1806" y="1475895"/>
                    </a:cubicBezTo>
                    <a:cubicBezTo>
                      <a:pt x="649" y="1474739"/>
                      <a:pt x="0" y="1473171"/>
                      <a:pt x="0" y="1471536"/>
                    </a:cubicBezTo>
                    <a:lnTo>
                      <a:pt x="0" y="6164"/>
                    </a:lnTo>
                    <a:cubicBezTo>
                      <a:pt x="0" y="4530"/>
                      <a:pt x="649" y="2962"/>
                      <a:pt x="1806" y="1806"/>
                    </a:cubicBezTo>
                    <a:cubicBezTo>
                      <a:pt x="2962" y="649"/>
                      <a:pt x="4530" y="0"/>
                      <a:pt x="6164" y="0"/>
                    </a:cubicBezTo>
                    <a:close/>
                  </a:path>
                </a:pathLst>
              </a:custGeom>
              <a:solidFill>
                <a:srgbClr val="FFFFFF"/>
              </a:solidFill>
            </p:spPr>
          </p:sp>
          <p:sp>
            <p:nvSpPr>
              <p:cNvPr id="11" name="TextBox 11"/>
              <p:cNvSpPr txBox="1"/>
              <p:nvPr/>
            </p:nvSpPr>
            <p:spPr>
              <a:xfrm>
                <a:off x="0" y="-28575"/>
                <a:ext cx="2976925" cy="1506275"/>
              </a:xfrm>
              <a:prstGeom prst="rect">
                <a:avLst/>
              </a:prstGeom>
            </p:spPr>
            <p:txBody>
              <a:bodyPr lIns="50800" tIns="50800" rIns="50800" bIns="50800" rtlCol="0" anchor="ctr"/>
              <a:lstStyle/>
              <a:p>
                <a:pPr algn="ctr">
                  <a:lnSpc>
                    <a:spcPts val="2749"/>
                  </a:lnSpc>
                </a:pPr>
                <a:endParaRPr/>
              </a:p>
            </p:txBody>
          </p:sp>
        </p:grpSp>
        <p:sp>
          <p:nvSpPr>
            <p:cNvPr id="12" name="TextBox 12"/>
            <p:cNvSpPr txBox="1"/>
            <p:nvPr/>
          </p:nvSpPr>
          <p:spPr>
            <a:xfrm>
              <a:off x="7950738" y="4342599"/>
              <a:ext cx="14130922" cy="6157978"/>
            </a:xfrm>
            <a:prstGeom prst="rect">
              <a:avLst/>
            </a:prstGeom>
          </p:spPr>
          <p:txBody>
            <a:bodyPr lIns="0" tIns="0" rIns="0" bIns="0" rtlCol="0" anchor="t">
              <a:spAutoFit/>
            </a:bodyPr>
            <a:lstStyle/>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Gasik'art : entreprise malgache de produits artisanaux</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Produits: sacs, décorations, objets en fibres végétales, pierres naturelles, ressources locales</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Spécialité: créations 100% faites main par des artisans malgaches</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Valeur: authenticité, savoir-faire traditionnel, richesse culturelle malgache</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Clientèle : internationale, recherche de produits éthiques et originaux</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Organisation : plusieurs artisans à Madagascar, exportation vers l'Île Maurice</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Points de vente à Maurice : Tribeca Mall, Phoenix Mall, autres centres commerciaux</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Historique : présente depuis plus de 20 ans, secteur formel depuis 2021</a:t>
              </a:r>
            </a:p>
            <a:p>
              <a:pPr marL="431797" lvl="1" indent="-215899" algn="l">
                <a:lnSpc>
                  <a:spcPts val="3247"/>
                </a:lnSpc>
                <a:buFont typeface="Arial"/>
                <a:buChar char="•"/>
              </a:pPr>
              <a:r>
                <a:rPr lang="en-US" sz="1999" b="1">
                  <a:solidFill>
                    <a:srgbClr val="746558"/>
                  </a:solidFill>
                  <a:latin typeface="Arimo Bold"/>
                  <a:ea typeface="Arimo Bold"/>
                  <a:cs typeface="Arimo Bold"/>
                  <a:sym typeface="Arimo Bold"/>
                </a:rPr>
                <a:t>Objectif : digitalisation pour visibilité en ligne et expansion internationale</a:t>
              </a:r>
            </a:p>
            <a:p>
              <a:pPr algn="l">
                <a:lnSpc>
                  <a:spcPts val="4712"/>
                </a:lnSpc>
              </a:pPr>
              <a:endParaRPr lang="en-US" sz="1999" b="1">
                <a:solidFill>
                  <a:srgbClr val="746558"/>
                </a:solidFill>
                <a:latin typeface="Arimo Bold"/>
                <a:ea typeface="Arimo Bold"/>
                <a:cs typeface="Arimo Bold"/>
                <a:sym typeface="Arimo Bold"/>
              </a:endParaRPr>
            </a:p>
          </p:txBody>
        </p:sp>
        <p:grpSp>
          <p:nvGrpSpPr>
            <p:cNvPr id="13" name="Group 13"/>
            <p:cNvGrpSpPr/>
            <p:nvPr/>
          </p:nvGrpSpPr>
          <p:grpSpPr>
            <a:xfrm>
              <a:off x="0" y="0"/>
              <a:ext cx="22551539" cy="3647689"/>
              <a:chOff x="0" y="0"/>
              <a:chExt cx="4454625" cy="720531"/>
            </a:xfrm>
          </p:grpSpPr>
          <p:sp>
            <p:nvSpPr>
              <p:cNvPr id="14" name="Freeform 14"/>
              <p:cNvSpPr/>
              <p:nvPr/>
            </p:nvSpPr>
            <p:spPr>
              <a:xfrm>
                <a:off x="0" y="0"/>
                <a:ext cx="4454625" cy="720531"/>
              </a:xfrm>
              <a:custGeom>
                <a:avLst/>
                <a:gdLst/>
                <a:ahLst/>
                <a:cxnLst/>
                <a:rect l="l" t="t" r="r" b="b"/>
                <a:pathLst>
                  <a:path w="4454625" h="720531">
                    <a:moveTo>
                      <a:pt x="4120" y="0"/>
                    </a:moveTo>
                    <a:lnTo>
                      <a:pt x="4450505" y="0"/>
                    </a:lnTo>
                    <a:cubicBezTo>
                      <a:pt x="4451598" y="0"/>
                      <a:pt x="4452646" y="434"/>
                      <a:pt x="4453418" y="1207"/>
                    </a:cubicBezTo>
                    <a:cubicBezTo>
                      <a:pt x="4454191" y="1979"/>
                      <a:pt x="4454625" y="3027"/>
                      <a:pt x="4454625" y="4120"/>
                    </a:cubicBezTo>
                    <a:lnTo>
                      <a:pt x="4454625" y="716412"/>
                    </a:lnTo>
                    <a:cubicBezTo>
                      <a:pt x="4454625" y="718687"/>
                      <a:pt x="4452781" y="720531"/>
                      <a:pt x="4450505" y="720531"/>
                    </a:cubicBezTo>
                    <a:lnTo>
                      <a:pt x="4120" y="720531"/>
                    </a:lnTo>
                    <a:cubicBezTo>
                      <a:pt x="1844" y="720531"/>
                      <a:pt x="0" y="718687"/>
                      <a:pt x="0" y="716412"/>
                    </a:cubicBezTo>
                    <a:lnTo>
                      <a:pt x="0" y="4120"/>
                    </a:lnTo>
                    <a:cubicBezTo>
                      <a:pt x="0" y="1844"/>
                      <a:pt x="1844" y="0"/>
                      <a:pt x="4120" y="0"/>
                    </a:cubicBezTo>
                    <a:close/>
                  </a:path>
                </a:pathLst>
              </a:custGeom>
              <a:solidFill>
                <a:srgbClr val="DDCFBB"/>
              </a:solidFill>
            </p:spPr>
          </p:sp>
          <p:sp>
            <p:nvSpPr>
              <p:cNvPr id="15" name="TextBox 15"/>
              <p:cNvSpPr txBox="1"/>
              <p:nvPr/>
            </p:nvSpPr>
            <p:spPr>
              <a:xfrm>
                <a:off x="0" y="-28575"/>
                <a:ext cx="4454625" cy="749106"/>
              </a:xfrm>
              <a:prstGeom prst="rect">
                <a:avLst/>
              </a:prstGeom>
            </p:spPr>
            <p:txBody>
              <a:bodyPr lIns="50800" tIns="50800" rIns="50800" bIns="50800" rtlCol="0" anchor="ctr"/>
              <a:lstStyle/>
              <a:p>
                <a:pPr algn="ctr">
                  <a:lnSpc>
                    <a:spcPts val="2749"/>
                  </a:lnSpc>
                </a:pPr>
                <a:endParaRPr/>
              </a:p>
            </p:txBody>
          </p:sp>
        </p:grpSp>
        <p:sp>
          <p:nvSpPr>
            <p:cNvPr id="16" name="TextBox 16"/>
            <p:cNvSpPr txBox="1"/>
            <p:nvPr/>
          </p:nvSpPr>
          <p:spPr>
            <a:xfrm>
              <a:off x="133702" y="986703"/>
              <a:ext cx="22284135" cy="1636183"/>
            </a:xfrm>
            <a:prstGeom prst="rect">
              <a:avLst/>
            </a:prstGeom>
          </p:spPr>
          <p:txBody>
            <a:bodyPr lIns="0" tIns="0" rIns="0" bIns="0" rtlCol="0" anchor="t">
              <a:spAutoFit/>
            </a:bodyPr>
            <a:lstStyle/>
            <a:p>
              <a:pPr algn="ctr">
                <a:lnSpc>
                  <a:spcPts val="4812"/>
                </a:lnSpc>
              </a:pPr>
              <a:r>
                <a:rPr lang="en-US" sz="3875" b="1">
                  <a:solidFill>
                    <a:srgbClr val="000000"/>
                  </a:solidFill>
                  <a:latin typeface="Arimo Bold"/>
                  <a:ea typeface="Arimo Bold"/>
                  <a:cs typeface="Arimo Bold"/>
                  <a:sym typeface="Arimo Bold"/>
                </a:rPr>
                <a:t>CONCEPTION ET MISE EN PLACE D’UN SITE E-COMMERCE ET D’UN ESPACE ADMINISTRATEUR POUR GASIK’ART</a:t>
              </a:r>
            </a:p>
          </p:txBody>
        </p:sp>
      </p:grpSp>
      <p:sp>
        <p:nvSpPr>
          <p:cNvPr id="17" name="Freeform 17"/>
          <p:cNvSpPr/>
          <p:nvPr/>
        </p:nvSpPr>
        <p:spPr>
          <a:xfrm>
            <a:off x="241820" y="7847343"/>
            <a:ext cx="1573760" cy="2439657"/>
          </a:xfrm>
          <a:custGeom>
            <a:avLst/>
            <a:gdLst/>
            <a:ahLst/>
            <a:cxnLst/>
            <a:rect l="l" t="t" r="r" b="b"/>
            <a:pathLst>
              <a:path w="1573760" h="2439657">
                <a:moveTo>
                  <a:pt x="0" y="0"/>
                </a:moveTo>
                <a:lnTo>
                  <a:pt x="1573760" y="0"/>
                </a:lnTo>
                <a:lnTo>
                  <a:pt x="1573760" y="2439657"/>
                </a:lnTo>
                <a:lnTo>
                  <a:pt x="0" y="2439657"/>
                </a:lnTo>
                <a:lnTo>
                  <a:pt x="0" y="0"/>
                </a:lnTo>
                <a:close/>
              </a:path>
            </a:pathLst>
          </a:custGeom>
          <a:blipFill>
            <a:blip r:embed="rId4"/>
            <a:stretch>
              <a:fillRect/>
            </a:stretch>
          </a:blipFill>
        </p:spPr>
      </p:sp>
      <p:sp>
        <p:nvSpPr>
          <p:cNvPr id="18" name="Freeform 18"/>
          <p:cNvSpPr/>
          <p:nvPr/>
        </p:nvSpPr>
        <p:spPr>
          <a:xfrm>
            <a:off x="2229570" y="7963509"/>
            <a:ext cx="1785281" cy="2589582"/>
          </a:xfrm>
          <a:custGeom>
            <a:avLst/>
            <a:gdLst/>
            <a:ahLst/>
            <a:cxnLst/>
            <a:rect l="l" t="t" r="r" b="b"/>
            <a:pathLst>
              <a:path w="1785281" h="2589582">
                <a:moveTo>
                  <a:pt x="0" y="0"/>
                </a:moveTo>
                <a:lnTo>
                  <a:pt x="1785280" y="0"/>
                </a:lnTo>
                <a:lnTo>
                  <a:pt x="1785280" y="2589582"/>
                </a:lnTo>
                <a:lnTo>
                  <a:pt x="0" y="2589582"/>
                </a:lnTo>
                <a:lnTo>
                  <a:pt x="0" y="0"/>
                </a:lnTo>
                <a:close/>
              </a:path>
            </a:pathLst>
          </a:custGeom>
          <a:blipFill>
            <a:blip r:embed="rId5"/>
            <a:stretch>
              <a:fillRect/>
            </a:stretch>
          </a:blipFill>
        </p:spPr>
      </p:sp>
      <p:sp>
        <p:nvSpPr>
          <p:cNvPr id="19" name="ZoneTexte 18"/>
          <p:cNvSpPr txBox="1"/>
          <p:nvPr/>
        </p:nvSpPr>
        <p:spPr>
          <a:xfrm>
            <a:off x="12196074" y="9675014"/>
            <a:ext cx="8333017" cy="400110"/>
          </a:xfrm>
          <a:prstGeom prst="rect">
            <a:avLst/>
          </a:prstGeom>
          <a:noFill/>
        </p:spPr>
        <p:txBody>
          <a:bodyPr wrap="square" rtlCol="0">
            <a:spAutoFit/>
          </a:bodyPr>
          <a:lstStyle/>
          <a:p>
            <a:r>
              <a:rPr lang="fr-FR" sz="2000" dirty="0" smtClean="0"/>
              <a:t>RAZAFIMAHEFA LORRYC IRINAH FAHENDRENA BTS SIO2</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2575172"/>
            <a:ext cx="6756499" cy="813197"/>
          </a:xfrm>
          <a:prstGeom prst="rect">
            <a:avLst/>
          </a:prstGeom>
        </p:spPr>
        <p:txBody>
          <a:bodyPr lIns="0" tIns="0" rIns="0" bIns="0" rtlCol="0" anchor="t">
            <a:spAutoFit/>
          </a:bodyPr>
          <a:lstStyle/>
          <a:p>
            <a:pPr algn="l">
              <a:lnSpc>
                <a:spcPts val="6062"/>
              </a:lnSpc>
            </a:pPr>
            <a:r>
              <a:rPr lang="en-US" sz="4875" b="1">
                <a:solidFill>
                  <a:srgbClr val="484237"/>
                </a:solidFill>
                <a:latin typeface="Arimo Bold"/>
                <a:ea typeface="Arimo Bold"/>
                <a:cs typeface="Arimo Bold"/>
                <a:sym typeface="Arimo Bold"/>
              </a:rPr>
              <a:t>Questions &amp; Échanges</a:t>
            </a:r>
          </a:p>
        </p:txBody>
      </p:sp>
      <p:sp>
        <p:nvSpPr>
          <p:cNvPr id="9" name="TextBox 9"/>
          <p:cNvSpPr txBox="1"/>
          <p:nvPr/>
        </p:nvSpPr>
        <p:spPr>
          <a:xfrm>
            <a:off x="7850237" y="3665190"/>
            <a:ext cx="9445526"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Je vous remercie de votre attention. Je suis maintenant à votre disposition pour répondre à toutes vos questions.</a:t>
            </a:r>
          </a:p>
        </p:txBody>
      </p:sp>
      <p:sp>
        <p:nvSpPr>
          <p:cNvPr id="10" name="TextBox 10"/>
          <p:cNvSpPr txBox="1"/>
          <p:nvPr/>
        </p:nvSpPr>
        <p:spPr>
          <a:xfrm>
            <a:off x="9422160" y="4888260"/>
            <a:ext cx="6301680" cy="658266"/>
          </a:xfrm>
          <a:prstGeom prst="rect">
            <a:avLst/>
          </a:prstGeom>
        </p:spPr>
        <p:txBody>
          <a:bodyPr lIns="0" tIns="0" rIns="0" bIns="0" rtlCol="0" anchor="t">
            <a:spAutoFit/>
          </a:bodyPr>
          <a:lstStyle/>
          <a:p>
            <a:pPr algn="ctr">
              <a:lnSpc>
                <a:spcPts val="4875"/>
              </a:lnSpc>
            </a:pPr>
            <a:r>
              <a:rPr lang="en-US" sz="3875" b="1">
                <a:solidFill>
                  <a:srgbClr val="3E2513"/>
                </a:solidFill>
                <a:latin typeface="Arimo Bold"/>
                <a:ea typeface="Arimo Bold"/>
                <a:cs typeface="Arimo Bold"/>
                <a:sym typeface="Arimo Bold"/>
              </a:rPr>
              <a:t>Avez-vous des questions ?</a:t>
            </a:r>
          </a:p>
        </p:txBody>
      </p:sp>
      <p:grpSp>
        <p:nvGrpSpPr>
          <p:cNvPr id="11" name="Group 11"/>
          <p:cNvGrpSpPr>
            <a:grpSpLocks noChangeAspect="1"/>
          </p:cNvGrpSpPr>
          <p:nvPr/>
        </p:nvGrpSpPr>
        <p:grpSpPr>
          <a:xfrm>
            <a:off x="7850237" y="6991499"/>
            <a:ext cx="2265312" cy="682229"/>
            <a:chOff x="0" y="0"/>
            <a:chExt cx="3020417" cy="909638"/>
          </a:xfrm>
        </p:grpSpPr>
        <p:sp>
          <p:nvSpPr>
            <p:cNvPr id="12" name="Freeform 12" descr="preencoded.png"/>
            <p:cNvSpPr/>
            <p:nvPr/>
          </p:nvSpPr>
          <p:spPr>
            <a:xfrm>
              <a:off x="0" y="0"/>
              <a:ext cx="3020441" cy="909701"/>
            </a:xfrm>
            <a:custGeom>
              <a:avLst/>
              <a:gdLst/>
              <a:ahLst/>
              <a:cxnLst/>
              <a:rect l="l" t="t" r="r" b="b"/>
              <a:pathLst>
                <a:path w="3020441" h="909701">
                  <a:moveTo>
                    <a:pt x="0" y="0"/>
                  </a:moveTo>
                  <a:lnTo>
                    <a:pt x="3020441" y="0"/>
                  </a:lnTo>
                  <a:lnTo>
                    <a:pt x="3020441" y="909701"/>
                  </a:lnTo>
                  <a:lnTo>
                    <a:pt x="0" y="909701"/>
                  </a:lnTo>
                  <a:lnTo>
                    <a:pt x="0" y="0"/>
                  </a:lnTo>
                  <a:close/>
                </a:path>
              </a:pathLst>
            </a:custGeom>
            <a:blipFill>
              <a:blip r:embed="rId4"/>
              <a:stretch>
                <a:fillRect t="-225" b="-218"/>
              </a:stretch>
            </a:blipFill>
          </p:spPr>
        </p:sp>
      </p:grpSp>
      <p:grpSp>
        <p:nvGrpSpPr>
          <p:cNvPr id="13" name="Group 13"/>
          <p:cNvGrpSpPr>
            <a:grpSpLocks noChangeAspect="1"/>
          </p:cNvGrpSpPr>
          <p:nvPr/>
        </p:nvGrpSpPr>
        <p:grpSpPr>
          <a:xfrm>
            <a:off x="10239524" y="6991499"/>
            <a:ext cx="3859709" cy="682229"/>
            <a:chOff x="0" y="0"/>
            <a:chExt cx="5146278" cy="909638"/>
          </a:xfrm>
        </p:grpSpPr>
        <p:sp>
          <p:nvSpPr>
            <p:cNvPr id="14" name="Freeform 14" descr="preencoded.png"/>
            <p:cNvSpPr/>
            <p:nvPr/>
          </p:nvSpPr>
          <p:spPr>
            <a:xfrm>
              <a:off x="0" y="0"/>
              <a:ext cx="5146294" cy="909701"/>
            </a:xfrm>
            <a:custGeom>
              <a:avLst/>
              <a:gdLst/>
              <a:ahLst/>
              <a:cxnLst/>
              <a:rect l="l" t="t" r="r" b="b"/>
              <a:pathLst>
                <a:path w="5146294" h="909701">
                  <a:moveTo>
                    <a:pt x="0" y="0"/>
                  </a:moveTo>
                  <a:lnTo>
                    <a:pt x="5146294" y="0"/>
                  </a:lnTo>
                  <a:lnTo>
                    <a:pt x="5146294" y="909701"/>
                  </a:lnTo>
                  <a:lnTo>
                    <a:pt x="0" y="909701"/>
                  </a:lnTo>
                  <a:lnTo>
                    <a:pt x="0" y="0"/>
                  </a:lnTo>
                  <a:close/>
                </a:path>
              </a:pathLst>
            </a:custGeom>
            <a:blipFill>
              <a:blip r:embed="rId5"/>
              <a:stretch>
                <a:fillRect t="-288" b="-281"/>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684610" y="432495"/>
            <a:ext cx="12337702" cy="534988"/>
          </a:xfrm>
          <a:prstGeom prst="rect">
            <a:avLst/>
          </a:prstGeom>
        </p:spPr>
        <p:txBody>
          <a:bodyPr lIns="0" tIns="0" rIns="0" bIns="0" rtlCol="0" anchor="t">
            <a:spAutoFit/>
          </a:bodyPr>
          <a:lstStyle/>
          <a:p>
            <a:pPr algn="l">
              <a:lnSpc>
                <a:spcPts val="4187"/>
              </a:lnSpc>
            </a:pPr>
            <a:r>
              <a:rPr lang="en-US" sz="3312" b="1" u="sng">
                <a:solidFill>
                  <a:srgbClr val="484237"/>
                </a:solidFill>
                <a:latin typeface="Arimo Bold"/>
                <a:ea typeface="Arimo Bold"/>
                <a:cs typeface="Arimo Bold"/>
                <a:sym typeface="Arimo Bold"/>
              </a:rPr>
              <a:t>1. Présentation du Stage : Au Cœur de l'Artisanat Malgache</a:t>
            </a:r>
          </a:p>
        </p:txBody>
      </p:sp>
      <p:grpSp>
        <p:nvGrpSpPr>
          <p:cNvPr id="7" name="Group 7"/>
          <p:cNvGrpSpPr/>
          <p:nvPr/>
        </p:nvGrpSpPr>
        <p:grpSpPr>
          <a:xfrm>
            <a:off x="675085" y="1338114"/>
            <a:ext cx="5544442" cy="1830735"/>
            <a:chOff x="0" y="0"/>
            <a:chExt cx="7392590" cy="2440980"/>
          </a:xfrm>
        </p:grpSpPr>
        <p:sp>
          <p:nvSpPr>
            <p:cNvPr id="8" name="Freeform 8"/>
            <p:cNvSpPr/>
            <p:nvPr/>
          </p:nvSpPr>
          <p:spPr>
            <a:xfrm>
              <a:off x="12700" y="12700"/>
              <a:ext cx="7367143" cy="2415667"/>
            </a:xfrm>
            <a:custGeom>
              <a:avLst/>
              <a:gdLst/>
              <a:ahLst/>
              <a:cxnLst/>
              <a:rect l="l" t="t" r="r" b="b"/>
              <a:pathLst>
                <a:path w="7367143" h="2415667">
                  <a:moveTo>
                    <a:pt x="0" y="34290"/>
                  </a:moveTo>
                  <a:cubicBezTo>
                    <a:pt x="0" y="15367"/>
                    <a:pt x="15494" y="0"/>
                    <a:pt x="34417" y="0"/>
                  </a:cubicBezTo>
                  <a:lnTo>
                    <a:pt x="7332726" y="0"/>
                  </a:lnTo>
                  <a:cubicBezTo>
                    <a:pt x="7351776" y="0"/>
                    <a:pt x="7367143" y="15367"/>
                    <a:pt x="7367143" y="34290"/>
                  </a:cubicBezTo>
                  <a:lnTo>
                    <a:pt x="7367143" y="2381377"/>
                  </a:lnTo>
                  <a:cubicBezTo>
                    <a:pt x="7367143" y="2400300"/>
                    <a:pt x="7351649" y="2415667"/>
                    <a:pt x="7332726" y="2415667"/>
                  </a:cubicBezTo>
                  <a:lnTo>
                    <a:pt x="34417" y="2415667"/>
                  </a:lnTo>
                  <a:cubicBezTo>
                    <a:pt x="15494" y="2415540"/>
                    <a:pt x="0" y="2400300"/>
                    <a:pt x="0" y="2381377"/>
                  </a:cubicBezTo>
                  <a:close/>
                </a:path>
              </a:pathLst>
            </a:custGeom>
            <a:solidFill>
              <a:srgbClr val="F9F6F0"/>
            </a:solidFill>
          </p:spPr>
        </p:sp>
        <p:sp>
          <p:nvSpPr>
            <p:cNvPr id="9" name="Freeform 9"/>
            <p:cNvSpPr/>
            <p:nvPr/>
          </p:nvSpPr>
          <p:spPr>
            <a:xfrm>
              <a:off x="0" y="0"/>
              <a:ext cx="7392543" cy="2441067"/>
            </a:xfrm>
            <a:custGeom>
              <a:avLst/>
              <a:gdLst/>
              <a:ahLst/>
              <a:cxnLst/>
              <a:rect l="l" t="t" r="r" b="b"/>
              <a:pathLst>
                <a:path w="7392543" h="2441067">
                  <a:moveTo>
                    <a:pt x="0" y="46990"/>
                  </a:moveTo>
                  <a:cubicBezTo>
                    <a:pt x="0" y="20955"/>
                    <a:pt x="21209" y="0"/>
                    <a:pt x="47117" y="0"/>
                  </a:cubicBezTo>
                  <a:lnTo>
                    <a:pt x="7345426" y="0"/>
                  </a:lnTo>
                  <a:lnTo>
                    <a:pt x="7345426" y="12700"/>
                  </a:lnTo>
                  <a:lnTo>
                    <a:pt x="7345426" y="0"/>
                  </a:lnTo>
                  <a:cubicBezTo>
                    <a:pt x="7371334" y="0"/>
                    <a:pt x="7392543" y="20955"/>
                    <a:pt x="7392543" y="46990"/>
                  </a:cubicBezTo>
                  <a:lnTo>
                    <a:pt x="7379843" y="46990"/>
                  </a:lnTo>
                  <a:lnTo>
                    <a:pt x="7392543" y="46990"/>
                  </a:lnTo>
                  <a:lnTo>
                    <a:pt x="7392543" y="2394077"/>
                  </a:lnTo>
                  <a:lnTo>
                    <a:pt x="7379843" y="2394077"/>
                  </a:lnTo>
                  <a:lnTo>
                    <a:pt x="7392543" y="2394077"/>
                  </a:lnTo>
                  <a:cubicBezTo>
                    <a:pt x="7392543" y="2420112"/>
                    <a:pt x="7371334" y="2441067"/>
                    <a:pt x="7345426" y="2441067"/>
                  </a:cubicBezTo>
                  <a:lnTo>
                    <a:pt x="7345426" y="2428367"/>
                  </a:lnTo>
                  <a:lnTo>
                    <a:pt x="7345426" y="2441067"/>
                  </a:lnTo>
                  <a:lnTo>
                    <a:pt x="47117" y="2441067"/>
                  </a:lnTo>
                  <a:lnTo>
                    <a:pt x="47117" y="2428367"/>
                  </a:lnTo>
                  <a:lnTo>
                    <a:pt x="47117" y="2441067"/>
                  </a:lnTo>
                  <a:cubicBezTo>
                    <a:pt x="21209" y="2441067"/>
                    <a:pt x="0" y="2420112"/>
                    <a:pt x="0" y="2394077"/>
                  </a:cubicBezTo>
                  <a:lnTo>
                    <a:pt x="0" y="46990"/>
                  </a:lnTo>
                  <a:lnTo>
                    <a:pt x="12700" y="46990"/>
                  </a:lnTo>
                  <a:lnTo>
                    <a:pt x="0" y="46990"/>
                  </a:lnTo>
                  <a:moveTo>
                    <a:pt x="25400" y="46990"/>
                  </a:moveTo>
                  <a:lnTo>
                    <a:pt x="25400" y="2394077"/>
                  </a:lnTo>
                  <a:lnTo>
                    <a:pt x="12700" y="2394077"/>
                  </a:lnTo>
                  <a:lnTo>
                    <a:pt x="25400" y="2394077"/>
                  </a:lnTo>
                  <a:cubicBezTo>
                    <a:pt x="25400" y="2405888"/>
                    <a:pt x="35052" y="2415667"/>
                    <a:pt x="47117" y="2415667"/>
                  </a:cubicBezTo>
                  <a:lnTo>
                    <a:pt x="7345426" y="2415667"/>
                  </a:lnTo>
                  <a:cubicBezTo>
                    <a:pt x="7357491" y="2415667"/>
                    <a:pt x="7367143" y="2405888"/>
                    <a:pt x="7367143" y="2394077"/>
                  </a:cubicBezTo>
                  <a:lnTo>
                    <a:pt x="7367143" y="46990"/>
                  </a:lnTo>
                  <a:cubicBezTo>
                    <a:pt x="7367143" y="35179"/>
                    <a:pt x="7357491" y="25400"/>
                    <a:pt x="7345426" y="25400"/>
                  </a:cubicBezTo>
                  <a:lnTo>
                    <a:pt x="47117" y="25400"/>
                  </a:lnTo>
                  <a:lnTo>
                    <a:pt x="47117" y="12700"/>
                  </a:lnTo>
                  <a:lnTo>
                    <a:pt x="47117" y="25400"/>
                  </a:lnTo>
                  <a:cubicBezTo>
                    <a:pt x="35052" y="25400"/>
                    <a:pt x="25400" y="35179"/>
                    <a:pt x="25400" y="46990"/>
                  </a:cubicBezTo>
                  <a:close/>
                </a:path>
              </a:pathLst>
            </a:custGeom>
            <a:solidFill>
              <a:srgbClr val="D4CEC3"/>
            </a:solidFill>
          </p:spPr>
        </p:sp>
      </p:grpSp>
      <p:grpSp>
        <p:nvGrpSpPr>
          <p:cNvPr id="10" name="Group 10"/>
          <p:cNvGrpSpPr/>
          <p:nvPr/>
        </p:nvGrpSpPr>
        <p:grpSpPr>
          <a:xfrm>
            <a:off x="703660" y="1366689"/>
            <a:ext cx="5487292" cy="513458"/>
            <a:chOff x="0" y="0"/>
            <a:chExt cx="7316390" cy="684610"/>
          </a:xfrm>
        </p:grpSpPr>
        <p:sp>
          <p:nvSpPr>
            <p:cNvPr id="11" name="Freeform 11"/>
            <p:cNvSpPr/>
            <p:nvPr/>
          </p:nvSpPr>
          <p:spPr>
            <a:xfrm>
              <a:off x="0" y="0"/>
              <a:ext cx="7316470" cy="684657"/>
            </a:xfrm>
            <a:custGeom>
              <a:avLst/>
              <a:gdLst/>
              <a:ahLst/>
              <a:cxnLst/>
              <a:rect l="l" t="t" r="r" b="b"/>
              <a:pathLst>
                <a:path w="7316470" h="684657">
                  <a:moveTo>
                    <a:pt x="0" y="3810"/>
                  </a:moveTo>
                  <a:cubicBezTo>
                    <a:pt x="0" y="1651"/>
                    <a:pt x="1651" y="0"/>
                    <a:pt x="3810" y="0"/>
                  </a:cubicBezTo>
                  <a:lnTo>
                    <a:pt x="7312660" y="0"/>
                  </a:lnTo>
                  <a:cubicBezTo>
                    <a:pt x="7314692" y="0"/>
                    <a:pt x="7316470" y="1651"/>
                    <a:pt x="7316470" y="3810"/>
                  </a:cubicBezTo>
                  <a:lnTo>
                    <a:pt x="7316470" y="680847"/>
                  </a:lnTo>
                  <a:cubicBezTo>
                    <a:pt x="7316470" y="682879"/>
                    <a:pt x="7314819" y="684657"/>
                    <a:pt x="7312660" y="684657"/>
                  </a:cubicBezTo>
                  <a:lnTo>
                    <a:pt x="3810" y="684657"/>
                  </a:lnTo>
                  <a:cubicBezTo>
                    <a:pt x="1778" y="684657"/>
                    <a:pt x="0" y="683006"/>
                    <a:pt x="0" y="680847"/>
                  </a:cubicBezTo>
                  <a:close/>
                </a:path>
              </a:pathLst>
            </a:custGeom>
            <a:solidFill>
              <a:srgbClr val="EEE8DD"/>
            </a:solidFill>
          </p:spPr>
        </p:sp>
      </p:grpSp>
      <p:sp>
        <p:nvSpPr>
          <p:cNvPr id="12" name="TextBox 12"/>
          <p:cNvSpPr txBox="1"/>
          <p:nvPr/>
        </p:nvSpPr>
        <p:spPr>
          <a:xfrm>
            <a:off x="874811" y="2022722"/>
            <a:ext cx="2139554" cy="296019"/>
          </a:xfrm>
          <a:prstGeom prst="rect">
            <a:avLst/>
          </a:prstGeom>
        </p:spPr>
        <p:txBody>
          <a:bodyPr lIns="0" tIns="0" rIns="0" bIns="0" rtlCol="0" anchor="t">
            <a:spAutoFit/>
          </a:bodyPr>
          <a:lstStyle/>
          <a:p>
            <a:pPr algn="l">
              <a:lnSpc>
                <a:spcPts val="2062"/>
              </a:lnSpc>
            </a:pPr>
            <a:r>
              <a:rPr lang="en-US" sz="1625" b="1">
                <a:solidFill>
                  <a:srgbClr val="746558"/>
                </a:solidFill>
                <a:latin typeface="Arimo Bold"/>
                <a:ea typeface="Arimo Bold"/>
                <a:cs typeface="Arimo Bold"/>
                <a:sym typeface="Arimo Bold"/>
              </a:rPr>
              <a:t>Nom du Stage</a:t>
            </a:r>
          </a:p>
        </p:txBody>
      </p:sp>
      <p:sp>
        <p:nvSpPr>
          <p:cNvPr id="13" name="TextBox 13"/>
          <p:cNvSpPr txBox="1"/>
          <p:nvPr/>
        </p:nvSpPr>
        <p:spPr>
          <a:xfrm>
            <a:off x="874811" y="2345234"/>
            <a:ext cx="5144989" cy="623888"/>
          </a:xfrm>
          <a:prstGeom prst="rect">
            <a:avLst/>
          </a:prstGeom>
        </p:spPr>
        <p:txBody>
          <a:bodyPr lIns="0" tIns="0" rIns="0" bIns="0" rtlCol="0" anchor="t">
            <a:spAutoFit/>
          </a:bodyPr>
          <a:lstStyle/>
          <a:p>
            <a:pPr algn="l">
              <a:lnSpc>
                <a:spcPts val="2125"/>
              </a:lnSpc>
            </a:pPr>
            <a:r>
              <a:rPr lang="en-US" sz="1312">
                <a:solidFill>
                  <a:srgbClr val="3E2513"/>
                </a:solidFill>
                <a:latin typeface="Arimo"/>
                <a:ea typeface="Arimo"/>
                <a:cs typeface="Arimo"/>
                <a:sym typeface="Arimo"/>
              </a:rPr>
              <a:t>Conception et mise en place d’un site e-commerce et d’un espace administrateur pour Gasik’art</a:t>
            </a:r>
          </a:p>
        </p:txBody>
      </p:sp>
      <p:grpSp>
        <p:nvGrpSpPr>
          <p:cNvPr id="14" name="Group 14"/>
          <p:cNvGrpSpPr/>
          <p:nvPr/>
        </p:nvGrpSpPr>
        <p:grpSpPr>
          <a:xfrm>
            <a:off x="6371630" y="1338114"/>
            <a:ext cx="5544591" cy="1830735"/>
            <a:chOff x="0" y="0"/>
            <a:chExt cx="7392788" cy="2440980"/>
          </a:xfrm>
        </p:grpSpPr>
        <p:sp>
          <p:nvSpPr>
            <p:cNvPr id="15" name="Freeform 15"/>
            <p:cNvSpPr/>
            <p:nvPr/>
          </p:nvSpPr>
          <p:spPr>
            <a:xfrm>
              <a:off x="12700" y="12700"/>
              <a:ext cx="7367398" cy="2415667"/>
            </a:xfrm>
            <a:custGeom>
              <a:avLst/>
              <a:gdLst/>
              <a:ahLst/>
              <a:cxnLst/>
              <a:rect l="l" t="t" r="r" b="b"/>
              <a:pathLst>
                <a:path w="7367398" h="2415667">
                  <a:moveTo>
                    <a:pt x="0" y="34290"/>
                  </a:moveTo>
                  <a:cubicBezTo>
                    <a:pt x="0" y="15367"/>
                    <a:pt x="15494" y="0"/>
                    <a:pt x="34417" y="0"/>
                  </a:cubicBezTo>
                  <a:lnTo>
                    <a:pt x="7332980" y="0"/>
                  </a:lnTo>
                  <a:cubicBezTo>
                    <a:pt x="7352030" y="0"/>
                    <a:pt x="7367398" y="15367"/>
                    <a:pt x="7367398" y="34290"/>
                  </a:cubicBezTo>
                  <a:lnTo>
                    <a:pt x="7367398" y="2381377"/>
                  </a:lnTo>
                  <a:cubicBezTo>
                    <a:pt x="7367398" y="2400300"/>
                    <a:pt x="7351903" y="2415667"/>
                    <a:pt x="7332980" y="2415667"/>
                  </a:cubicBezTo>
                  <a:lnTo>
                    <a:pt x="34417" y="2415667"/>
                  </a:lnTo>
                  <a:cubicBezTo>
                    <a:pt x="15494" y="2415540"/>
                    <a:pt x="0" y="2400300"/>
                    <a:pt x="0" y="2381377"/>
                  </a:cubicBezTo>
                  <a:close/>
                </a:path>
              </a:pathLst>
            </a:custGeom>
            <a:solidFill>
              <a:srgbClr val="F9F6F0"/>
            </a:solidFill>
          </p:spPr>
        </p:sp>
        <p:sp>
          <p:nvSpPr>
            <p:cNvPr id="16" name="Freeform 16"/>
            <p:cNvSpPr/>
            <p:nvPr/>
          </p:nvSpPr>
          <p:spPr>
            <a:xfrm>
              <a:off x="0" y="0"/>
              <a:ext cx="7392798" cy="2441067"/>
            </a:xfrm>
            <a:custGeom>
              <a:avLst/>
              <a:gdLst/>
              <a:ahLst/>
              <a:cxnLst/>
              <a:rect l="l" t="t" r="r" b="b"/>
              <a:pathLst>
                <a:path w="7392798" h="2441067">
                  <a:moveTo>
                    <a:pt x="0" y="46990"/>
                  </a:moveTo>
                  <a:cubicBezTo>
                    <a:pt x="0" y="20955"/>
                    <a:pt x="21209" y="0"/>
                    <a:pt x="47117" y="0"/>
                  </a:cubicBezTo>
                  <a:lnTo>
                    <a:pt x="7345680" y="0"/>
                  </a:lnTo>
                  <a:lnTo>
                    <a:pt x="7345680" y="12700"/>
                  </a:lnTo>
                  <a:lnTo>
                    <a:pt x="7345680" y="0"/>
                  </a:lnTo>
                  <a:cubicBezTo>
                    <a:pt x="7371588" y="0"/>
                    <a:pt x="7392798" y="20955"/>
                    <a:pt x="7392798" y="46990"/>
                  </a:cubicBezTo>
                  <a:lnTo>
                    <a:pt x="7380098" y="46990"/>
                  </a:lnTo>
                  <a:lnTo>
                    <a:pt x="7392798" y="46990"/>
                  </a:lnTo>
                  <a:lnTo>
                    <a:pt x="7392798" y="2394077"/>
                  </a:lnTo>
                  <a:lnTo>
                    <a:pt x="7380098" y="2394077"/>
                  </a:lnTo>
                  <a:lnTo>
                    <a:pt x="7392798" y="2394077"/>
                  </a:lnTo>
                  <a:cubicBezTo>
                    <a:pt x="7392798" y="2420112"/>
                    <a:pt x="7371588" y="2441067"/>
                    <a:pt x="7345680" y="2441067"/>
                  </a:cubicBezTo>
                  <a:lnTo>
                    <a:pt x="7345680" y="2428367"/>
                  </a:lnTo>
                  <a:lnTo>
                    <a:pt x="7345680" y="2441067"/>
                  </a:lnTo>
                  <a:lnTo>
                    <a:pt x="47117" y="2441067"/>
                  </a:lnTo>
                  <a:lnTo>
                    <a:pt x="47117" y="2428367"/>
                  </a:lnTo>
                  <a:lnTo>
                    <a:pt x="47117" y="2441067"/>
                  </a:lnTo>
                  <a:cubicBezTo>
                    <a:pt x="21209" y="2441067"/>
                    <a:pt x="0" y="2420112"/>
                    <a:pt x="0" y="2394077"/>
                  </a:cubicBezTo>
                  <a:lnTo>
                    <a:pt x="0" y="46990"/>
                  </a:lnTo>
                  <a:lnTo>
                    <a:pt x="12700" y="46990"/>
                  </a:lnTo>
                  <a:lnTo>
                    <a:pt x="0" y="46990"/>
                  </a:lnTo>
                  <a:moveTo>
                    <a:pt x="25400" y="46990"/>
                  </a:moveTo>
                  <a:lnTo>
                    <a:pt x="25400" y="2394077"/>
                  </a:lnTo>
                  <a:lnTo>
                    <a:pt x="12700" y="2394077"/>
                  </a:lnTo>
                  <a:lnTo>
                    <a:pt x="25400" y="2394077"/>
                  </a:lnTo>
                  <a:cubicBezTo>
                    <a:pt x="25400" y="2405888"/>
                    <a:pt x="35052" y="2415667"/>
                    <a:pt x="47117" y="2415667"/>
                  </a:cubicBezTo>
                  <a:lnTo>
                    <a:pt x="7345680" y="2415667"/>
                  </a:lnTo>
                  <a:cubicBezTo>
                    <a:pt x="7357745" y="2415667"/>
                    <a:pt x="7367398" y="2405888"/>
                    <a:pt x="7367398" y="2394077"/>
                  </a:cubicBezTo>
                  <a:lnTo>
                    <a:pt x="7367398" y="46990"/>
                  </a:lnTo>
                  <a:cubicBezTo>
                    <a:pt x="7367398" y="35179"/>
                    <a:pt x="7357745" y="25400"/>
                    <a:pt x="7345680" y="25400"/>
                  </a:cubicBezTo>
                  <a:lnTo>
                    <a:pt x="47117" y="25400"/>
                  </a:lnTo>
                  <a:lnTo>
                    <a:pt x="47117" y="12700"/>
                  </a:lnTo>
                  <a:lnTo>
                    <a:pt x="47117" y="25400"/>
                  </a:lnTo>
                  <a:cubicBezTo>
                    <a:pt x="35052" y="25400"/>
                    <a:pt x="25400" y="35179"/>
                    <a:pt x="25400" y="46990"/>
                  </a:cubicBezTo>
                  <a:close/>
                </a:path>
              </a:pathLst>
            </a:custGeom>
            <a:solidFill>
              <a:srgbClr val="D4CEC3"/>
            </a:solidFill>
          </p:spPr>
        </p:sp>
      </p:grpSp>
      <p:grpSp>
        <p:nvGrpSpPr>
          <p:cNvPr id="17" name="Group 17"/>
          <p:cNvGrpSpPr/>
          <p:nvPr/>
        </p:nvGrpSpPr>
        <p:grpSpPr>
          <a:xfrm>
            <a:off x="6400205" y="1366689"/>
            <a:ext cx="5487441" cy="513458"/>
            <a:chOff x="0" y="0"/>
            <a:chExt cx="7316588" cy="684610"/>
          </a:xfrm>
        </p:grpSpPr>
        <p:sp>
          <p:nvSpPr>
            <p:cNvPr id="18" name="Freeform 18"/>
            <p:cNvSpPr/>
            <p:nvPr/>
          </p:nvSpPr>
          <p:spPr>
            <a:xfrm>
              <a:off x="0" y="0"/>
              <a:ext cx="7316597" cy="684657"/>
            </a:xfrm>
            <a:custGeom>
              <a:avLst/>
              <a:gdLst/>
              <a:ahLst/>
              <a:cxnLst/>
              <a:rect l="l" t="t" r="r" b="b"/>
              <a:pathLst>
                <a:path w="7316597" h="684657">
                  <a:moveTo>
                    <a:pt x="0" y="3810"/>
                  </a:moveTo>
                  <a:cubicBezTo>
                    <a:pt x="0" y="1651"/>
                    <a:pt x="1651" y="0"/>
                    <a:pt x="3810" y="0"/>
                  </a:cubicBezTo>
                  <a:lnTo>
                    <a:pt x="7312787" y="0"/>
                  </a:lnTo>
                  <a:cubicBezTo>
                    <a:pt x="7314819" y="0"/>
                    <a:pt x="7316597" y="1651"/>
                    <a:pt x="7316597" y="3810"/>
                  </a:cubicBezTo>
                  <a:lnTo>
                    <a:pt x="7316597" y="680847"/>
                  </a:lnTo>
                  <a:cubicBezTo>
                    <a:pt x="7316597" y="682879"/>
                    <a:pt x="7314946" y="684657"/>
                    <a:pt x="7312787" y="684657"/>
                  </a:cubicBezTo>
                  <a:lnTo>
                    <a:pt x="3810" y="684657"/>
                  </a:lnTo>
                  <a:cubicBezTo>
                    <a:pt x="1778" y="684657"/>
                    <a:pt x="0" y="683006"/>
                    <a:pt x="0" y="680847"/>
                  </a:cubicBezTo>
                  <a:close/>
                </a:path>
              </a:pathLst>
            </a:custGeom>
            <a:solidFill>
              <a:srgbClr val="EEE8DD"/>
            </a:solidFill>
          </p:spPr>
        </p:sp>
      </p:grpSp>
      <p:sp>
        <p:nvSpPr>
          <p:cNvPr id="19" name="TextBox 19"/>
          <p:cNvSpPr txBox="1"/>
          <p:nvPr/>
        </p:nvSpPr>
        <p:spPr>
          <a:xfrm>
            <a:off x="6571358" y="2022722"/>
            <a:ext cx="2332285" cy="296019"/>
          </a:xfrm>
          <a:prstGeom prst="rect">
            <a:avLst/>
          </a:prstGeom>
        </p:spPr>
        <p:txBody>
          <a:bodyPr lIns="0" tIns="0" rIns="0" bIns="0" rtlCol="0" anchor="t">
            <a:spAutoFit/>
          </a:bodyPr>
          <a:lstStyle/>
          <a:p>
            <a:pPr algn="l">
              <a:lnSpc>
                <a:spcPts val="2062"/>
              </a:lnSpc>
            </a:pPr>
            <a:r>
              <a:rPr lang="en-US" sz="1625" b="1">
                <a:solidFill>
                  <a:srgbClr val="746558"/>
                </a:solidFill>
                <a:latin typeface="Arimo Bold"/>
                <a:ea typeface="Arimo Bold"/>
                <a:cs typeface="Arimo Bold"/>
                <a:sym typeface="Arimo Bold"/>
              </a:rPr>
              <a:t>Entreprise &amp; Contexte</a:t>
            </a:r>
          </a:p>
        </p:txBody>
      </p:sp>
      <p:sp>
        <p:nvSpPr>
          <p:cNvPr id="20" name="TextBox 20"/>
          <p:cNvSpPr txBox="1"/>
          <p:nvPr/>
        </p:nvSpPr>
        <p:spPr>
          <a:xfrm>
            <a:off x="6571358" y="2345234"/>
            <a:ext cx="5145138" cy="623888"/>
          </a:xfrm>
          <a:prstGeom prst="rect">
            <a:avLst/>
          </a:prstGeom>
        </p:spPr>
        <p:txBody>
          <a:bodyPr lIns="0" tIns="0" rIns="0" bIns="0" rtlCol="0" anchor="t">
            <a:spAutoFit/>
          </a:bodyPr>
          <a:lstStyle/>
          <a:p>
            <a:pPr algn="l">
              <a:lnSpc>
                <a:spcPts val="2125"/>
              </a:lnSpc>
            </a:pPr>
            <a:r>
              <a:rPr lang="en-US" sz="1312">
                <a:solidFill>
                  <a:srgbClr val="746558"/>
                </a:solidFill>
                <a:latin typeface="Arimo"/>
                <a:ea typeface="Arimo"/>
                <a:cs typeface="Arimo"/>
                <a:sym typeface="Arimo"/>
              </a:rPr>
              <a:t>Gasik’art, une entreprise basée à Madagascar, spécialisée dans la vente de produits artisanaux "handmade".</a:t>
            </a:r>
          </a:p>
        </p:txBody>
      </p:sp>
      <p:grpSp>
        <p:nvGrpSpPr>
          <p:cNvPr id="21" name="Group 21"/>
          <p:cNvGrpSpPr/>
          <p:nvPr/>
        </p:nvGrpSpPr>
        <p:grpSpPr>
          <a:xfrm>
            <a:off x="12068324" y="1338114"/>
            <a:ext cx="5544442" cy="1830735"/>
            <a:chOff x="0" y="0"/>
            <a:chExt cx="7392590" cy="2440980"/>
          </a:xfrm>
        </p:grpSpPr>
        <p:sp>
          <p:nvSpPr>
            <p:cNvPr id="22" name="Freeform 22"/>
            <p:cNvSpPr/>
            <p:nvPr/>
          </p:nvSpPr>
          <p:spPr>
            <a:xfrm>
              <a:off x="12700" y="12700"/>
              <a:ext cx="7367143" cy="2415667"/>
            </a:xfrm>
            <a:custGeom>
              <a:avLst/>
              <a:gdLst/>
              <a:ahLst/>
              <a:cxnLst/>
              <a:rect l="l" t="t" r="r" b="b"/>
              <a:pathLst>
                <a:path w="7367143" h="2415667">
                  <a:moveTo>
                    <a:pt x="0" y="34290"/>
                  </a:moveTo>
                  <a:cubicBezTo>
                    <a:pt x="0" y="15367"/>
                    <a:pt x="15494" y="0"/>
                    <a:pt x="34417" y="0"/>
                  </a:cubicBezTo>
                  <a:lnTo>
                    <a:pt x="7332726" y="0"/>
                  </a:lnTo>
                  <a:cubicBezTo>
                    <a:pt x="7351776" y="0"/>
                    <a:pt x="7367143" y="15367"/>
                    <a:pt x="7367143" y="34290"/>
                  </a:cubicBezTo>
                  <a:lnTo>
                    <a:pt x="7367143" y="2381377"/>
                  </a:lnTo>
                  <a:cubicBezTo>
                    <a:pt x="7367143" y="2400300"/>
                    <a:pt x="7351649" y="2415667"/>
                    <a:pt x="7332726" y="2415667"/>
                  </a:cubicBezTo>
                  <a:lnTo>
                    <a:pt x="34417" y="2415667"/>
                  </a:lnTo>
                  <a:cubicBezTo>
                    <a:pt x="15494" y="2415540"/>
                    <a:pt x="0" y="2400300"/>
                    <a:pt x="0" y="2381377"/>
                  </a:cubicBezTo>
                  <a:close/>
                </a:path>
              </a:pathLst>
            </a:custGeom>
            <a:solidFill>
              <a:srgbClr val="F9F6F0"/>
            </a:solidFill>
          </p:spPr>
        </p:sp>
        <p:sp>
          <p:nvSpPr>
            <p:cNvPr id="23" name="Freeform 23"/>
            <p:cNvSpPr/>
            <p:nvPr/>
          </p:nvSpPr>
          <p:spPr>
            <a:xfrm>
              <a:off x="0" y="0"/>
              <a:ext cx="7392543" cy="2441067"/>
            </a:xfrm>
            <a:custGeom>
              <a:avLst/>
              <a:gdLst/>
              <a:ahLst/>
              <a:cxnLst/>
              <a:rect l="l" t="t" r="r" b="b"/>
              <a:pathLst>
                <a:path w="7392543" h="2441067">
                  <a:moveTo>
                    <a:pt x="0" y="46990"/>
                  </a:moveTo>
                  <a:cubicBezTo>
                    <a:pt x="0" y="20955"/>
                    <a:pt x="21209" y="0"/>
                    <a:pt x="47117" y="0"/>
                  </a:cubicBezTo>
                  <a:lnTo>
                    <a:pt x="7345426" y="0"/>
                  </a:lnTo>
                  <a:lnTo>
                    <a:pt x="7345426" y="12700"/>
                  </a:lnTo>
                  <a:lnTo>
                    <a:pt x="7345426" y="0"/>
                  </a:lnTo>
                  <a:cubicBezTo>
                    <a:pt x="7371334" y="0"/>
                    <a:pt x="7392543" y="20955"/>
                    <a:pt x="7392543" y="46990"/>
                  </a:cubicBezTo>
                  <a:lnTo>
                    <a:pt x="7379843" y="46990"/>
                  </a:lnTo>
                  <a:lnTo>
                    <a:pt x="7392543" y="46990"/>
                  </a:lnTo>
                  <a:lnTo>
                    <a:pt x="7392543" y="2394077"/>
                  </a:lnTo>
                  <a:lnTo>
                    <a:pt x="7379843" y="2394077"/>
                  </a:lnTo>
                  <a:lnTo>
                    <a:pt x="7392543" y="2394077"/>
                  </a:lnTo>
                  <a:cubicBezTo>
                    <a:pt x="7392543" y="2420112"/>
                    <a:pt x="7371334" y="2441067"/>
                    <a:pt x="7345426" y="2441067"/>
                  </a:cubicBezTo>
                  <a:lnTo>
                    <a:pt x="7345426" y="2428367"/>
                  </a:lnTo>
                  <a:lnTo>
                    <a:pt x="7345426" y="2441067"/>
                  </a:lnTo>
                  <a:lnTo>
                    <a:pt x="47117" y="2441067"/>
                  </a:lnTo>
                  <a:lnTo>
                    <a:pt x="47117" y="2428367"/>
                  </a:lnTo>
                  <a:lnTo>
                    <a:pt x="47117" y="2441067"/>
                  </a:lnTo>
                  <a:cubicBezTo>
                    <a:pt x="21209" y="2441067"/>
                    <a:pt x="0" y="2420112"/>
                    <a:pt x="0" y="2394077"/>
                  </a:cubicBezTo>
                  <a:lnTo>
                    <a:pt x="0" y="46990"/>
                  </a:lnTo>
                  <a:lnTo>
                    <a:pt x="12700" y="46990"/>
                  </a:lnTo>
                  <a:lnTo>
                    <a:pt x="0" y="46990"/>
                  </a:lnTo>
                  <a:moveTo>
                    <a:pt x="25400" y="46990"/>
                  </a:moveTo>
                  <a:lnTo>
                    <a:pt x="25400" y="2394077"/>
                  </a:lnTo>
                  <a:lnTo>
                    <a:pt x="12700" y="2394077"/>
                  </a:lnTo>
                  <a:lnTo>
                    <a:pt x="25400" y="2394077"/>
                  </a:lnTo>
                  <a:cubicBezTo>
                    <a:pt x="25400" y="2405888"/>
                    <a:pt x="35052" y="2415667"/>
                    <a:pt x="47117" y="2415667"/>
                  </a:cubicBezTo>
                  <a:lnTo>
                    <a:pt x="7345426" y="2415667"/>
                  </a:lnTo>
                  <a:cubicBezTo>
                    <a:pt x="7357491" y="2415667"/>
                    <a:pt x="7367143" y="2405888"/>
                    <a:pt x="7367143" y="2394077"/>
                  </a:cubicBezTo>
                  <a:lnTo>
                    <a:pt x="7367143" y="46990"/>
                  </a:lnTo>
                  <a:cubicBezTo>
                    <a:pt x="7367143" y="35179"/>
                    <a:pt x="7357491" y="25400"/>
                    <a:pt x="7345426" y="25400"/>
                  </a:cubicBezTo>
                  <a:lnTo>
                    <a:pt x="47117" y="25400"/>
                  </a:lnTo>
                  <a:lnTo>
                    <a:pt x="47117" y="12700"/>
                  </a:lnTo>
                  <a:lnTo>
                    <a:pt x="47117" y="25400"/>
                  </a:lnTo>
                  <a:cubicBezTo>
                    <a:pt x="35052" y="25400"/>
                    <a:pt x="25400" y="35179"/>
                    <a:pt x="25400" y="46990"/>
                  </a:cubicBezTo>
                  <a:close/>
                </a:path>
              </a:pathLst>
            </a:custGeom>
            <a:solidFill>
              <a:srgbClr val="D4CEC3"/>
            </a:solidFill>
          </p:spPr>
        </p:sp>
      </p:grpSp>
      <p:grpSp>
        <p:nvGrpSpPr>
          <p:cNvPr id="24" name="Group 24"/>
          <p:cNvGrpSpPr/>
          <p:nvPr/>
        </p:nvGrpSpPr>
        <p:grpSpPr>
          <a:xfrm>
            <a:off x="12096899" y="1366689"/>
            <a:ext cx="5487292" cy="513458"/>
            <a:chOff x="0" y="0"/>
            <a:chExt cx="7316390" cy="684610"/>
          </a:xfrm>
        </p:grpSpPr>
        <p:sp>
          <p:nvSpPr>
            <p:cNvPr id="25" name="Freeform 25"/>
            <p:cNvSpPr/>
            <p:nvPr/>
          </p:nvSpPr>
          <p:spPr>
            <a:xfrm>
              <a:off x="0" y="0"/>
              <a:ext cx="7316470" cy="684657"/>
            </a:xfrm>
            <a:custGeom>
              <a:avLst/>
              <a:gdLst/>
              <a:ahLst/>
              <a:cxnLst/>
              <a:rect l="l" t="t" r="r" b="b"/>
              <a:pathLst>
                <a:path w="7316470" h="684657">
                  <a:moveTo>
                    <a:pt x="0" y="3810"/>
                  </a:moveTo>
                  <a:cubicBezTo>
                    <a:pt x="0" y="1651"/>
                    <a:pt x="1651" y="0"/>
                    <a:pt x="3810" y="0"/>
                  </a:cubicBezTo>
                  <a:lnTo>
                    <a:pt x="7312660" y="0"/>
                  </a:lnTo>
                  <a:cubicBezTo>
                    <a:pt x="7314692" y="0"/>
                    <a:pt x="7316470" y="1651"/>
                    <a:pt x="7316470" y="3810"/>
                  </a:cubicBezTo>
                  <a:lnTo>
                    <a:pt x="7316470" y="680847"/>
                  </a:lnTo>
                  <a:cubicBezTo>
                    <a:pt x="7316470" y="682879"/>
                    <a:pt x="7314819" y="684657"/>
                    <a:pt x="7312660" y="684657"/>
                  </a:cubicBezTo>
                  <a:lnTo>
                    <a:pt x="3810" y="684657"/>
                  </a:lnTo>
                  <a:cubicBezTo>
                    <a:pt x="1778" y="684657"/>
                    <a:pt x="0" y="683006"/>
                    <a:pt x="0" y="680847"/>
                  </a:cubicBezTo>
                  <a:close/>
                </a:path>
              </a:pathLst>
            </a:custGeom>
            <a:solidFill>
              <a:srgbClr val="EEE8DD"/>
            </a:solidFill>
          </p:spPr>
        </p:sp>
      </p:grpSp>
      <p:sp>
        <p:nvSpPr>
          <p:cNvPr id="26" name="TextBox 26"/>
          <p:cNvSpPr txBox="1"/>
          <p:nvPr/>
        </p:nvSpPr>
        <p:spPr>
          <a:xfrm>
            <a:off x="12268051" y="2022722"/>
            <a:ext cx="2366814" cy="296019"/>
          </a:xfrm>
          <a:prstGeom prst="rect">
            <a:avLst/>
          </a:prstGeom>
        </p:spPr>
        <p:txBody>
          <a:bodyPr lIns="0" tIns="0" rIns="0" bIns="0" rtlCol="0" anchor="t">
            <a:spAutoFit/>
          </a:bodyPr>
          <a:lstStyle/>
          <a:p>
            <a:pPr algn="l">
              <a:lnSpc>
                <a:spcPts val="2062"/>
              </a:lnSpc>
            </a:pPr>
            <a:r>
              <a:rPr lang="en-US" sz="1625" b="1">
                <a:solidFill>
                  <a:srgbClr val="746558"/>
                </a:solidFill>
                <a:latin typeface="Arimo Bold"/>
                <a:ea typeface="Arimo Bold"/>
                <a:cs typeface="Arimo Bold"/>
                <a:sym typeface="Arimo Bold"/>
              </a:rPr>
              <a:t>Localisation &amp; Marché</a:t>
            </a:r>
          </a:p>
        </p:txBody>
      </p:sp>
      <p:sp>
        <p:nvSpPr>
          <p:cNvPr id="27" name="TextBox 27"/>
          <p:cNvSpPr txBox="1"/>
          <p:nvPr/>
        </p:nvSpPr>
        <p:spPr>
          <a:xfrm>
            <a:off x="12268051" y="2345234"/>
            <a:ext cx="5144989" cy="623888"/>
          </a:xfrm>
          <a:prstGeom prst="rect">
            <a:avLst/>
          </a:prstGeom>
        </p:spPr>
        <p:txBody>
          <a:bodyPr lIns="0" tIns="0" rIns="0" bIns="0" rtlCol="0" anchor="t">
            <a:spAutoFit/>
          </a:bodyPr>
          <a:lstStyle/>
          <a:p>
            <a:pPr algn="l">
              <a:lnSpc>
                <a:spcPts val="2125"/>
              </a:lnSpc>
            </a:pPr>
            <a:r>
              <a:rPr lang="en-US" sz="1312">
                <a:solidFill>
                  <a:srgbClr val="746558"/>
                </a:solidFill>
                <a:latin typeface="Arimo"/>
                <a:ea typeface="Arimo"/>
                <a:cs typeface="Arimo"/>
                <a:sym typeface="Arimo"/>
              </a:rPr>
              <a:t>Madagascar, avec des ventes établies à l’Île Maurice, visant désormais l'international.</a:t>
            </a:r>
          </a:p>
        </p:txBody>
      </p:sp>
      <p:sp>
        <p:nvSpPr>
          <p:cNvPr id="28" name="TextBox 28"/>
          <p:cNvSpPr txBox="1"/>
          <p:nvPr/>
        </p:nvSpPr>
        <p:spPr>
          <a:xfrm>
            <a:off x="684610" y="3503860"/>
            <a:ext cx="2580382" cy="339924"/>
          </a:xfrm>
          <a:prstGeom prst="rect">
            <a:avLst/>
          </a:prstGeom>
        </p:spPr>
        <p:txBody>
          <a:bodyPr lIns="0" tIns="0" rIns="0" bIns="0" rtlCol="0" anchor="t">
            <a:spAutoFit/>
          </a:bodyPr>
          <a:lstStyle/>
          <a:p>
            <a:pPr algn="l">
              <a:lnSpc>
                <a:spcPts val="2500"/>
              </a:lnSpc>
            </a:pPr>
            <a:r>
              <a:rPr lang="en-US" sz="2000" b="1">
                <a:solidFill>
                  <a:srgbClr val="484237"/>
                </a:solidFill>
                <a:latin typeface="Arimo Bold"/>
                <a:ea typeface="Arimo Bold"/>
                <a:cs typeface="Arimo Bold"/>
                <a:sym typeface="Arimo Bold"/>
              </a:rPr>
              <a:t>Activités Principales</a:t>
            </a:r>
          </a:p>
        </p:txBody>
      </p:sp>
      <p:sp>
        <p:nvSpPr>
          <p:cNvPr id="29" name="TextBox 29"/>
          <p:cNvSpPr txBox="1"/>
          <p:nvPr/>
        </p:nvSpPr>
        <p:spPr>
          <a:xfrm>
            <a:off x="684610" y="3938736"/>
            <a:ext cx="8250585" cy="623888"/>
          </a:xfrm>
          <a:prstGeom prst="rect">
            <a:avLst/>
          </a:prstGeom>
        </p:spPr>
        <p:txBody>
          <a:bodyPr lIns="0" tIns="0" rIns="0" bIns="0" rtlCol="0" anchor="t">
            <a:spAutoFit/>
          </a:bodyPr>
          <a:lstStyle/>
          <a:p>
            <a:pPr algn="l">
              <a:lnSpc>
                <a:spcPts val="2125"/>
              </a:lnSpc>
            </a:pPr>
            <a:r>
              <a:rPr lang="en-US" sz="1312">
                <a:solidFill>
                  <a:srgbClr val="746558"/>
                </a:solidFill>
                <a:latin typeface="Arimo"/>
                <a:ea typeface="Arimo"/>
                <a:cs typeface="Arimo"/>
                <a:sym typeface="Arimo"/>
              </a:rPr>
              <a:t>Gasik'art est dédiée à la </a:t>
            </a:r>
            <a:r>
              <a:rPr lang="en-US" sz="1312">
                <a:solidFill>
                  <a:srgbClr val="3E2513"/>
                </a:solidFill>
                <a:latin typeface="Arimo"/>
                <a:ea typeface="Arimo"/>
                <a:cs typeface="Arimo"/>
                <a:sym typeface="Arimo"/>
              </a:rPr>
              <a:t>création et la commercialisation de produits artisanaux uniques</a:t>
            </a:r>
            <a:r>
              <a:rPr lang="en-US" sz="1312">
                <a:solidFill>
                  <a:srgbClr val="746558"/>
                </a:solidFill>
                <a:latin typeface="Arimo"/>
                <a:ea typeface="Arimo"/>
                <a:cs typeface="Arimo"/>
                <a:sym typeface="Arimo"/>
              </a:rPr>
              <a:t>, reflet de la richesse culturelle et du savoir-faire malgache. Notre gamme inclut :</a:t>
            </a:r>
          </a:p>
        </p:txBody>
      </p:sp>
      <p:sp>
        <p:nvSpPr>
          <p:cNvPr id="30" name="TextBox 30"/>
          <p:cNvSpPr txBox="1"/>
          <p:nvPr/>
        </p:nvSpPr>
        <p:spPr>
          <a:xfrm>
            <a:off x="684610" y="4640461"/>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Sacs en fibres végétales et paniers en raphia</a:t>
            </a:r>
          </a:p>
        </p:txBody>
      </p:sp>
      <p:sp>
        <p:nvSpPr>
          <p:cNvPr id="31" name="TextBox 31"/>
          <p:cNvSpPr txBox="1"/>
          <p:nvPr/>
        </p:nvSpPr>
        <p:spPr>
          <a:xfrm>
            <a:off x="684610" y="4974134"/>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Décorations maison et miroirs</a:t>
            </a:r>
          </a:p>
        </p:txBody>
      </p:sp>
      <p:sp>
        <p:nvSpPr>
          <p:cNvPr id="32" name="TextBox 32"/>
          <p:cNvSpPr txBox="1"/>
          <p:nvPr/>
        </p:nvSpPr>
        <p:spPr>
          <a:xfrm>
            <a:off x="684610" y="5307806"/>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Pierres naturelles et bijoux</a:t>
            </a:r>
          </a:p>
        </p:txBody>
      </p:sp>
      <p:sp>
        <p:nvSpPr>
          <p:cNvPr id="33" name="TextBox 33"/>
          <p:cNvSpPr txBox="1"/>
          <p:nvPr/>
        </p:nvSpPr>
        <p:spPr>
          <a:xfrm>
            <a:off x="684610" y="5641479"/>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Souvenirs et objets d'art</a:t>
            </a:r>
          </a:p>
        </p:txBody>
      </p:sp>
      <p:sp>
        <p:nvSpPr>
          <p:cNvPr id="34" name="TextBox 34"/>
          <p:cNvSpPr txBox="1"/>
          <p:nvPr/>
        </p:nvSpPr>
        <p:spPr>
          <a:xfrm>
            <a:off x="684610" y="5975151"/>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Décorations en acier et instruments de musique traditionnels</a:t>
            </a:r>
          </a:p>
        </p:txBody>
      </p:sp>
      <p:sp>
        <p:nvSpPr>
          <p:cNvPr id="35" name="TextBox 35"/>
          <p:cNvSpPr txBox="1"/>
          <p:nvPr/>
        </p:nvSpPr>
        <p:spPr>
          <a:xfrm>
            <a:off x="9362331" y="3503860"/>
            <a:ext cx="2679204" cy="339924"/>
          </a:xfrm>
          <a:prstGeom prst="rect">
            <a:avLst/>
          </a:prstGeom>
        </p:spPr>
        <p:txBody>
          <a:bodyPr lIns="0" tIns="0" rIns="0" bIns="0" rtlCol="0" anchor="t">
            <a:spAutoFit/>
          </a:bodyPr>
          <a:lstStyle/>
          <a:p>
            <a:pPr algn="l">
              <a:lnSpc>
                <a:spcPts val="2500"/>
              </a:lnSpc>
            </a:pPr>
            <a:r>
              <a:rPr lang="en-US" sz="2000" b="1">
                <a:solidFill>
                  <a:srgbClr val="484237"/>
                </a:solidFill>
                <a:latin typeface="Arimo Bold"/>
                <a:ea typeface="Arimo Bold"/>
                <a:cs typeface="Arimo Bold"/>
                <a:sym typeface="Arimo Bold"/>
              </a:rPr>
              <a:t>Structure de l'Équipe</a:t>
            </a:r>
          </a:p>
        </p:txBody>
      </p:sp>
      <p:sp>
        <p:nvSpPr>
          <p:cNvPr id="36" name="TextBox 36"/>
          <p:cNvSpPr txBox="1"/>
          <p:nvPr/>
        </p:nvSpPr>
        <p:spPr>
          <a:xfrm>
            <a:off x="9362331" y="3938736"/>
            <a:ext cx="8250585" cy="623888"/>
          </a:xfrm>
          <a:prstGeom prst="rect">
            <a:avLst/>
          </a:prstGeom>
        </p:spPr>
        <p:txBody>
          <a:bodyPr lIns="0" tIns="0" rIns="0" bIns="0" rtlCol="0" anchor="t">
            <a:spAutoFit/>
          </a:bodyPr>
          <a:lstStyle/>
          <a:p>
            <a:pPr algn="l">
              <a:lnSpc>
                <a:spcPts val="2125"/>
              </a:lnSpc>
            </a:pPr>
            <a:r>
              <a:rPr lang="en-US" sz="1312">
                <a:solidFill>
                  <a:srgbClr val="746558"/>
                </a:solidFill>
                <a:latin typeface="Arimo"/>
                <a:ea typeface="Arimo"/>
                <a:cs typeface="Arimo"/>
                <a:sym typeface="Arimo"/>
              </a:rPr>
              <a:t>Gasik'art est une entreprise à taille humaine, composée d'une </a:t>
            </a:r>
            <a:r>
              <a:rPr lang="en-US" sz="1312">
                <a:solidFill>
                  <a:srgbClr val="3E2513"/>
                </a:solidFill>
                <a:latin typeface="Arimo"/>
                <a:ea typeface="Arimo"/>
                <a:cs typeface="Arimo"/>
                <a:sym typeface="Arimo"/>
              </a:rPr>
              <a:t>petite équipe passionnée d'artisans</a:t>
            </a:r>
            <a:r>
              <a:rPr lang="en-US" sz="1312">
                <a:solidFill>
                  <a:srgbClr val="746558"/>
                </a:solidFill>
                <a:latin typeface="Arimo"/>
                <a:ea typeface="Arimo"/>
                <a:cs typeface="Arimo"/>
                <a:sym typeface="Arimo"/>
              </a:rPr>
              <a:t>, gérée avec une approche familiale.</a:t>
            </a:r>
          </a:p>
        </p:txBody>
      </p:sp>
      <p:grpSp>
        <p:nvGrpSpPr>
          <p:cNvPr id="37" name="Group 37"/>
          <p:cNvGrpSpPr>
            <a:grpSpLocks noChangeAspect="1"/>
          </p:cNvGrpSpPr>
          <p:nvPr/>
        </p:nvGrpSpPr>
        <p:grpSpPr>
          <a:xfrm>
            <a:off x="9362331" y="4755059"/>
            <a:ext cx="8250585" cy="3846462"/>
            <a:chOff x="0" y="0"/>
            <a:chExt cx="11000780" cy="5128617"/>
          </a:xfrm>
        </p:grpSpPr>
        <p:sp>
          <p:nvSpPr>
            <p:cNvPr id="38" name="Freeform 38" descr="preencoded.png"/>
            <p:cNvSpPr/>
            <p:nvPr/>
          </p:nvSpPr>
          <p:spPr>
            <a:xfrm>
              <a:off x="0" y="0"/>
              <a:ext cx="11000740" cy="5128641"/>
            </a:xfrm>
            <a:custGeom>
              <a:avLst/>
              <a:gdLst/>
              <a:ahLst/>
              <a:cxnLst/>
              <a:rect l="l" t="t" r="r" b="b"/>
              <a:pathLst>
                <a:path w="11000740" h="5128641">
                  <a:moveTo>
                    <a:pt x="0" y="0"/>
                  </a:moveTo>
                  <a:lnTo>
                    <a:pt x="11000740" y="0"/>
                  </a:lnTo>
                  <a:lnTo>
                    <a:pt x="11000740" y="5128641"/>
                  </a:lnTo>
                  <a:lnTo>
                    <a:pt x="0" y="5128641"/>
                  </a:lnTo>
                  <a:lnTo>
                    <a:pt x="0" y="0"/>
                  </a:lnTo>
                  <a:close/>
                </a:path>
              </a:pathLst>
            </a:custGeom>
            <a:blipFill>
              <a:blip r:embed="rId3"/>
              <a:stretch>
                <a:fillRect t="-33" b="-32"/>
              </a:stretch>
            </a:blipFill>
          </p:spPr>
        </p:sp>
      </p:grpSp>
      <p:sp>
        <p:nvSpPr>
          <p:cNvPr id="39" name="TextBox 39"/>
          <p:cNvSpPr txBox="1"/>
          <p:nvPr/>
        </p:nvSpPr>
        <p:spPr>
          <a:xfrm>
            <a:off x="9665908" y="5370602"/>
            <a:ext cx="1863221" cy="251952"/>
          </a:xfrm>
          <a:prstGeom prst="rect">
            <a:avLst/>
          </a:prstGeom>
        </p:spPr>
        <p:txBody>
          <a:bodyPr lIns="0" tIns="0" rIns="0" bIns="0" rtlCol="0" anchor="t">
            <a:spAutoFit/>
          </a:bodyPr>
          <a:lstStyle/>
          <a:p>
            <a:pPr algn="r">
              <a:lnSpc>
                <a:spcPts val="2062"/>
              </a:lnSpc>
            </a:pPr>
            <a:r>
              <a:rPr lang="en-US" sz="1687" b="1">
                <a:solidFill>
                  <a:srgbClr val="746558"/>
                </a:solidFill>
                <a:latin typeface="Arimo Bold"/>
                <a:ea typeface="Arimo Bold"/>
                <a:cs typeface="Arimo Bold"/>
                <a:sym typeface="Arimo Bold"/>
              </a:rPr>
              <a:t>Founder</a:t>
            </a:r>
          </a:p>
        </p:txBody>
      </p:sp>
      <p:sp>
        <p:nvSpPr>
          <p:cNvPr id="40" name="TextBox 40"/>
          <p:cNvSpPr txBox="1"/>
          <p:nvPr/>
        </p:nvSpPr>
        <p:spPr>
          <a:xfrm>
            <a:off x="9558254" y="5660229"/>
            <a:ext cx="1970875" cy="214898"/>
          </a:xfrm>
          <a:prstGeom prst="rect">
            <a:avLst/>
          </a:prstGeom>
        </p:spPr>
        <p:txBody>
          <a:bodyPr lIns="0" tIns="0" rIns="0" bIns="0" rtlCol="0" anchor="t">
            <a:spAutoFit/>
          </a:bodyPr>
          <a:lstStyle/>
          <a:p>
            <a:pPr algn="r">
              <a:lnSpc>
                <a:spcPts val="1687"/>
              </a:lnSpc>
            </a:pPr>
            <a:r>
              <a:rPr lang="en-US" sz="1312">
                <a:solidFill>
                  <a:srgbClr val="746558"/>
                </a:solidFill>
                <a:latin typeface="Arimo"/>
                <a:ea typeface="Arimo"/>
                <a:cs typeface="Arimo"/>
                <a:sym typeface="Arimo"/>
              </a:rPr>
              <a:t>Leads vision and strategy.</a:t>
            </a:r>
          </a:p>
        </p:txBody>
      </p:sp>
      <p:sp>
        <p:nvSpPr>
          <p:cNvPr id="41" name="TextBox 41"/>
          <p:cNvSpPr txBox="1"/>
          <p:nvPr/>
        </p:nvSpPr>
        <p:spPr>
          <a:xfrm>
            <a:off x="15446036" y="5999958"/>
            <a:ext cx="1863222" cy="251952"/>
          </a:xfrm>
          <a:prstGeom prst="rect">
            <a:avLst/>
          </a:prstGeom>
        </p:spPr>
        <p:txBody>
          <a:bodyPr lIns="0" tIns="0" rIns="0" bIns="0" rtlCol="0" anchor="t">
            <a:spAutoFit/>
          </a:bodyPr>
          <a:lstStyle/>
          <a:p>
            <a:pPr algn="l">
              <a:lnSpc>
                <a:spcPts val="2062"/>
              </a:lnSpc>
            </a:pPr>
            <a:r>
              <a:rPr lang="en-US" sz="1687" b="1">
                <a:solidFill>
                  <a:srgbClr val="746558"/>
                </a:solidFill>
                <a:latin typeface="Arimo Bold"/>
                <a:ea typeface="Arimo Bold"/>
                <a:cs typeface="Arimo Bold"/>
                <a:sym typeface="Arimo Bold"/>
              </a:rPr>
              <a:t>Sales Manager</a:t>
            </a:r>
          </a:p>
        </p:txBody>
      </p:sp>
      <p:sp>
        <p:nvSpPr>
          <p:cNvPr id="42" name="TextBox 42"/>
          <p:cNvSpPr txBox="1"/>
          <p:nvPr/>
        </p:nvSpPr>
        <p:spPr>
          <a:xfrm>
            <a:off x="15446036" y="6289584"/>
            <a:ext cx="1970875" cy="214898"/>
          </a:xfrm>
          <a:prstGeom prst="rect">
            <a:avLst/>
          </a:prstGeom>
        </p:spPr>
        <p:txBody>
          <a:bodyPr lIns="0" tIns="0" rIns="0" bIns="0" rtlCol="0" anchor="t">
            <a:spAutoFit/>
          </a:bodyPr>
          <a:lstStyle/>
          <a:p>
            <a:pPr algn="l">
              <a:lnSpc>
                <a:spcPts val="1687"/>
              </a:lnSpc>
            </a:pPr>
            <a:r>
              <a:rPr lang="en-US" sz="1312">
                <a:solidFill>
                  <a:srgbClr val="746558"/>
                </a:solidFill>
                <a:latin typeface="Arimo"/>
                <a:ea typeface="Arimo"/>
                <a:cs typeface="Arimo"/>
                <a:sym typeface="Arimo"/>
              </a:rPr>
              <a:t>Builds artisan partnerships.</a:t>
            </a:r>
          </a:p>
        </p:txBody>
      </p:sp>
      <p:sp>
        <p:nvSpPr>
          <p:cNvPr id="43" name="TextBox 43"/>
          <p:cNvSpPr txBox="1"/>
          <p:nvPr/>
        </p:nvSpPr>
        <p:spPr>
          <a:xfrm>
            <a:off x="9665908" y="6552714"/>
            <a:ext cx="1863221" cy="251952"/>
          </a:xfrm>
          <a:prstGeom prst="rect">
            <a:avLst/>
          </a:prstGeom>
        </p:spPr>
        <p:txBody>
          <a:bodyPr lIns="0" tIns="0" rIns="0" bIns="0" rtlCol="0" anchor="t">
            <a:spAutoFit/>
          </a:bodyPr>
          <a:lstStyle/>
          <a:p>
            <a:pPr algn="r">
              <a:lnSpc>
                <a:spcPts val="2062"/>
              </a:lnSpc>
            </a:pPr>
            <a:r>
              <a:rPr lang="en-US" sz="1687" b="1">
                <a:solidFill>
                  <a:srgbClr val="746558"/>
                </a:solidFill>
                <a:latin typeface="Arimo Bold"/>
                <a:ea typeface="Arimo Bold"/>
                <a:cs typeface="Arimo Bold"/>
                <a:sym typeface="Arimo Bold"/>
              </a:rPr>
              <a:t>Artisan Partners</a:t>
            </a:r>
          </a:p>
        </p:txBody>
      </p:sp>
      <p:sp>
        <p:nvSpPr>
          <p:cNvPr id="44" name="TextBox 44"/>
          <p:cNvSpPr txBox="1"/>
          <p:nvPr/>
        </p:nvSpPr>
        <p:spPr>
          <a:xfrm>
            <a:off x="9558254" y="6842339"/>
            <a:ext cx="1970875" cy="401220"/>
          </a:xfrm>
          <a:prstGeom prst="rect">
            <a:avLst/>
          </a:prstGeom>
        </p:spPr>
        <p:txBody>
          <a:bodyPr lIns="0" tIns="0" rIns="0" bIns="0" rtlCol="0" anchor="t">
            <a:spAutoFit/>
          </a:bodyPr>
          <a:lstStyle/>
          <a:p>
            <a:pPr algn="r">
              <a:lnSpc>
                <a:spcPts val="1687"/>
              </a:lnSpc>
            </a:pPr>
            <a:r>
              <a:rPr lang="en-US" sz="1312">
                <a:solidFill>
                  <a:srgbClr val="746558"/>
                </a:solidFill>
                <a:latin typeface="Arimo"/>
                <a:ea typeface="Arimo"/>
                <a:cs typeface="Arimo"/>
                <a:sym typeface="Arimo"/>
              </a:rPr>
              <a:t>Local makers supplying products.</a:t>
            </a:r>
          </a:p>
        </p:txBody>
      </p:sp>
      <p:sp>
        <p:nvSpPr>
          <p:cNvPr id="45" name="TextBox 45"/>
          <p:cNvSpPr txBox="1"/>
          <p:nvPr/>
        </p:nvSpPr>
        <p:spPr>
          <a:xfrm>
            <a:off x="15446036" y="7273160"/>
            <a:ext cx="1863222" cy="251952"/>
          </a:xfrm>
          <a:prstGeom prst="rect">
            <a:avLst/>
          </a:prstGeom>
        </p:spPr>
        <p:txBody>
          <a:bodyPr lIns="0" tIns="0" rIns="0" bIns="0" rtlCol="0" anchor="t">
            <a:spAutoFit/>
          </a:bodyPr>
          <a:lstStyle/>
          <a:p>
            <a:pPr algn="l">
              <a:lnSpc>
                <a:spcPts val="2062"/>
              </a:lnSpc>
            </a:pPr>
            <a:r>
              <a:rPr lang="en-US" sz="1687" b="1">
                <a:solidFill>
                  <a:srgbClr val="746558"/>
                </a:solidFill>
                <a:latin typeface="Arimo Bold"/>
                <a:ea typeface="Arimo Bold"/>
                <a:cs typeface="Arimo Bold"/>
                <a:sym typeface="Arimo Bold"/>
              </a:rPr>
              <a:t>Intern Developer</a:t>
            </a:r>
          </a:p>
        </p:txBody>
      </p:sp>
      <p:sp>
        <p:nvSpPr>
          <p:cNvPr id="46" name="TextBox 46"/>
          <p:cNvSpPr txBox="1"/>
          <p:nvPr/>
        </p:nvSpPr>
        <p:spPr>
          <a:xfrm>
            <a:off x="15446036" y="7562785"/>
            <a:ext cx="1970875" cy="401220"/>
          </a:xfrm>
          <a:prstGeom prst="rect">
            <a:avLst/>
          </a:prstGeom>
        </p:spPr>
        <p:txBody>
          <a:bodyPr lIns="0" tIns="0" rIns="0" bIns="0" rtlCol="0" anchor="t">
            <a:spAutoFit/>
          </a:bodyPr>
          <a:lstStyle/>
          <a:p>
            <a:pPr algn="l">
              <a:lnSpc>
                <a:spcPts val="1687"/>
              </a:lnSpc>
            </a:pPr>
            <a:r>
              <a:rPr lang="en-US" sz="1312">
                <a:solidFill>
                  <a:srgbClr val="746558"/>
                </a:solidFill>
                <a:latin typeface="Arimo"/>
                <a:ea typeface="Arimo"/>
                <a:cs typeface="Arimo"/>
                <a:sym typeface="Arimo"/>
              </a:rPr>
              <a:t>Supports site and admin setup.</a:t>
            </a:r>
          </a:p>
        </p:txBody>
      </p:sp>
      <p:sp>
        <p:nvSpPr>
          <p:cNvPr id="47" name="TextBox 47"/>
          <p:cNvSpPr txBox="1"/>
          <p:nvPr/>
        </p:nvSpPr>
        <p:spPr>
          <a:xfrm>
            <a:off x="9362331" y="8717756"/>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Fondateur</a:t>
            </a:r>
          </a:p>
        </p:txBody>
      </p:sp>
      <p:sp>
        <p:nvSpPr>
          <p:cNvPr id="48" name="TextBox 48"/>
          <p:cNvSpPr txBox="1"/>
          <p:nvPr/>
        </p:nvSpPr>
        <p:spPr>
          <a:xfrm>
            <a:off x="9362331" y="9051429"/>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Responsable Vente</a:t>
            </a:r>
          </a:p>
        </p:txBody>
      </p:sp>
      <p:sp>
        <p:nvSpPr>
          <p:cNvPr id="49" name="TextBox 49"/>
          <p:cNvSpPr txBox="1"/>
          <p:nvPr/>
        </p:nvSpPr>
        <p:spPr>
          <a:xfrm>
            <a:off x="9362331" y="9385101"/>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Développeur Stagiaire (moi-même)</a:t>
            </a:r>
          </a:p>
        </p:txBody>
      </p:sp>
      <p:sp>
        <p:nvSpPr>
          <p:cNvPr id="50" name="TextBox 50"/>
          <p:cNvSpPr txBox="1"/>
          <p:nvPr/>
        </p:nvSpPr>
        <p:spPr>
          <a:xfrm>
            <a:off x="9362331" y="9718774"/>
            <a:ext cx="8250585" cy="350044"/>
          </a:xfrm>
          <a:prstGeom prst="rect">
            <a:avLst/>
          </a:prstGeom>
        </p:spPr>
        <p:txBody>
          <a:bodyPr lIns="0" tIns="0" rIns="0" bIns="0" rtlCol="0" anchor="t">
            <a:spAutoFit/>
          </a:bodyPr>
          <a:lstStyle/>
          <a:p>
            <a:pPr marL="197941" lvl="1" indent="-98971" algn="l">
              <a:lnSpc>
                <a:spcPts val="2125"/>
              </a:lnSpc>
              <a:buFont typeface="Arial"/>
              <a:buChar char="•"/>
            </a:pPr>
            <a:r>
              <a:rPr lang="en-US" sz="1312">
                <a:solidFill>
                  <a:srgbClr val="746558"/>
                </a:solidFill>
                <a:latin typeface="Arimo"/>
                <a:ea typeface="Arimo"/>
                <a:cs typeface="Arimo"/>
                <a:sym typeface="Arimo"/>
              </a:rPr>
              <a:t>Artisans Partenaires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992237" y="820042"/>
            <a:ext cx="14746635" cy="773112"/>
          </a:xfrm>
          <a:prstGeom prst="rect">
            <a:avLst/>
          </a:prstGeom>
        </p:spPr>
        <p:txBody>
          <a:bodyPr lIns="0" tIns="0" rIns="0" bIns="0" rtlCol="0" anchor="t">
            <a:spAutoFit/>
          </a:bodyPr>
          <a:lstStyle/>
          <a:p>
            <a:pPr algn="l">
              <a:lnSpc>
                <a:spcPts val="6062"/>
              </a:lnSpc>
            </a:pPr>
            <a:r>
              <a:rPr lang="en-US" sz="4875" b="1" u="sng">
                <a:solidFill>
                  <a:srgbClr val="484237"/>
                </a:solidFill>
                <a:latin typeface="Arimo Bold"/>
                <a:ea typeface="Arimo Bold"/>
                <a:cs typeface="Arimo Bold"/>
                <a:sym typeface="Arimo Bold"/>
              </a:rPr>
              <a:t>2. Pourquoi cette mission m'a-t-elle été confiée ?</a:t>
            </a:r>
          </a:p>
        </p:txBody>
      </p:sp>
      <p:sp>
        <p:nvSpPr>
          <p:cNvPr id="7" name="TextBox 7"/>
          <p:cNvSpPr txBox="1"/>
          <p:nvPr/>
        </p:nvSpPr>
        <p:spPr>
          <a:xfrm>
            <a:off x="992238" y="2034034"/>
            <a:ext cx="16303526"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La mission de concevoir et mettre en place une plateforme e-commerce pour Gasik'art s'inscrit dans une démarche stratégique essentielle pour l'entreprise.</a:t>
            </a:r>
          </a:p>
        </p:txBody>
      </p:sp>
      <p:grpSp>
        <p:nvGrpSpPr>
          <p:cNvPr id="8" name="Group 8"/>
          <p:cNvGrpSpPr/>
          <p:nvPr/>
        </p:nvGrpSpPr>
        <p:grpSpPr>
          <a:xfrm>
            <a:off x="992238" y="3202186"/>
            <a:ext cx="5269111" cy="4595515"/>
            <a:chOff x="0" y="0"/>
            <a:chExt cx="7025482" cy="6127353"/>
          </a:xfrm>
        </p:grpSpPr>
        <p:sp>
          <p:nvSpPr>
            <p:cNvPr id="9" name="Freeform 9"/>
            <p:cNvSpPr/>
            <p:nvPr/>
          </p:nvSpPr>
          <p:spPr>
            <a:xfrm>
              <a:off x="0" y="0"/>
              <a:ext cx="7025386" cy="6127369"/>
            </a:xfrm>
            <a:custGeom>
              <a:avLst/>
              <a:gdLst/>
              <a:ahLst/>
              <a:cxnLst/>
              <a:rect l="l" t="t" r="r" b="b"/>
              <a:pathLst>
                <a:path w="7025386" h="6127369">
                  <a:moveTo>
                    <a:pt x="0" y="793877"/>
                  </a:moveTo>
                  <a:cubicBezTo>
                    <a:pt x="0" y="355473"/>
                    <a:pt x="355473" y="0"/>
                    <a:pt x="793877" y="0"/>
                  </a:cubicBezTo>
                  <a:lnTo>
                    <a:pt x="6231509" y="0"/>
                  </a:lnTo>
                  <a:cubicBezTo>
                    <a:pt x="6670040" y="0"/>
                    <a:pt x="7025386" y="355473"/>
                    <a:pt x="7025386" y="793877"/>
                  </a:cubicBezTo>
                  <a:lnTo>
                    <a:pt x="7025386" y="5333492"/>
                  </a:lnTo>
                  <a:cubicBezTo>
                    <a:pt x="7025386" y="5772023"/>
                    <a:pt x="6669913" y="6127369"/>
                    <a:pt x="6231509" y="6127369"/>
                  </a:cubicBezTo>
                  <a:lnTo>
                    <a:pt x="793877" y="6127369"/>
                  </a:lnTo>
                  <a:cubicBezTo>
                    <a:pt x="355473" y="6127369"/>
                    <a:pt x="0" y="5771896"/>
                    <a:pt x="0" y="5333492"/>
                  </a:cubicBezTo>
                  <a:close/>
                </a:path>
              </a:pathLst>
            </a:custGeom>
            <a:solidFill>
              <a:srgbClr val="EEE8DD"/>
            </a:solidFill>
          </p:spPr>
        </p:sp>
      </p:grpSp>
      <p:sp>
        <p:nvSpPr>
          <p:cNvPr id="10" name="TextBox 10"/>
          <p:cNvSpPr txBox="1"/>
          <p:nvPr/>
        </p:nvSpPr>
        <p:spPr>
          <a:xfrm>
            <a:off x="1240185" y="3440609"/>
            <a:ext cx="4773216" cy="784920"/>
          </a:xfrm>
          <a:prstGeom prst="rect">
            <a:avLst/>
          </a:prstGeom>
        </p:spPr>
        <p:txBody>
          <a:bodyPr lIns="0" tIns="0" rIns="0" bIns="0" rtlCol="0" anchor="t">
            <a:spAutoFit/>
          </a:bodyPr>
          <a:lstStyle/>
          <a:p>
            <a:pPr algn="l">
              <a:lnSpc>
                <a:spcPts val="2999"/>
              </a:lnSpc>
            </a:pPr>
            <a:r>
              <a:rPr lang="en-US" sz="2437" b="1">
                <a:solidFill>
                  <a:srgbClr val="746558"/>
                </a:solidFill>
                <a:latin typeface="Arimo Bold"/>
                <a:ea typeface="Arimo Bold"/>
                <a:cs typeface="Arimo Bold"/>
                <a:sym typeface="Arimo Bold"/>
              </a:rPr>
              <a:t>Expansion Internationale &amp; Visibilité</a:t>
            </a:r>
          </a:p>
        </p:txBody>
      </p:sp>
      <p:sp>
        <p:nvSpPr>
          <p:cNvPr id="11" name="TextBox 11"/>
          <p:cNvSpPr txBox="1"/>
          <p:nvPr/>
        </p:nvSpPr>
        <p:spPr>
          <a:xfrm>
            <a:off x="1240185" y="4279106"/>
            <a:ext cx="4773216" cy="2873722"/>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L'objectif est d'amplifier la présence en ligne de Gasik'art et de stimuler les ventes sur les marchés internationaux, partageant ainsi l'authenticité de l'artisanat malgache au-delà des frontières locales. L'ambition est de faire connaître l'artisanat malgache au-delà des marchés locaux et régionaux.</a:t>
            </a:r>
          </a:p>
        </p:txBody>
      </p:sp>
      <p:grpSp>
        <p:nvGrpSpPr>
          <p:cNvPr id="12" name="Group 12"/>
          <p:cNvGrpSpPr/>
          <p:nvPr/>
        </p:nvGrpSpPr>
        <p:grpSpPr>
          <a:xfrm>
            <a:off x="6509296" y="3202186"/>
            <a:ext cx="5269260" cy="4595515"/>
            <a:chOff x="0" y="0"/>
            <a:chExt cx="7025680" cy="6127353"/>
          </a:xfrm>
        </p:grpSpPr>
        <p:sp>
          <p:nvSpPr>
            <p:cNvPr id="13" name="Freeform 13"/>
            <p:cNvSpPr/>
            <p:nvPr/>
          </p:nvSpPr>
          <p:spPr>
            <a:xfrm>
              <a:off x="0" y="0"/>
              <a:ext cx="7025640" cy="6127369"/>
            </a:xfrm>
            <a:custGeom>
              <a:avLst/>
              <a:gdLst/>
              <a:ahLst/>
              <a:cxnLst/>
              <a:rect l="l" t="t" r="r" b="b"/>
              <a:pathLst>
                <a:path w="7025640" h="6127369">
                  <a:moveTo>
                    <a:pt x="0" y="793877"/>
                  </a:moveTo>
                  <a:cubicBezTo>
                    <a:pt x="0" y="355473"/>
                    <a:pt x="355473" y="0"/>
                    <a:pt x="793877" y="0"/>
                  </a:cubicBezTo>
                  <a:lnTo>
                    <a:pt x="6231763" y="0"/>
                  </a:lnTo>
                  <a:cubicBezTo>
                    <a:pt x="6670294" y="0"/>
                    <a:pt x="7025640" y="355473"/>
                    <a:pt x="7025640" y="793877"/>
                  </a:cubicBezTo>
                  <a:lnTo>
                    <a:pt x="7025640" y="5333492"/>
                  </a:lnTo>
                  <a:cubicBezTo>
                    <a:pt x="7025640" y="5772023"/>
                    <a:pt x="6670167" y="6127369"/>
                    <a:pt x="6231763" y="6127369"/>
                  </a:cubicBezTo>
                  <a:lnTo>
                    <a:pt x="793877" y="6127369"/>
                  </a:lnTo>
                  <a:cubicBezTo>
                    <a:pt x="355473" y="6127369"/>
                    <a:pt x="0" y="5771896"/>
                    <a:pt x="0" y="5333492"/>
                  </a:cubicBezTo>
                  <a:close/>
                </a:path>
              </a:pathLst>
            </a:custGeom>
            <a:solidFill>
              <a:srgbClr val="EEE8DD"/>
            </a:solidFill>
          </p:spPr>
        </p:sp>
      </p:grpSp>
      <p:sp>
        <p:nvSpPr>
          <p:cNvPr id="14" name="TextBox 14"/>
          <p:cNvSpPr txBox="1"/>
          <p:nvPr/>
        </p:nvSpPr>
        <p:spPr>
          <a:xfrm>
            <a:off x="6757244" y="3440609"/>
            <a:ext cx="4337297" cy="397223"/>
          </a:xfrm>
          <a:prstGeom prst="rect">
            <a:avLst/>
          </a:prstGeom>
        </p:spPr>
        <p:txBody>
          <a:bodyPr lIns="0" tIns="0" rIns="0" bIns="0" rtlCol="0" anchor="t">
            <a:spAutoFit/>
          </a:bodyPr>
          <a:lstStyle/>
          <a:p>
            <a:pPr algn="l">
              <a:lnSpc>
                <a:spcPts val="2999"/>
              </a:lnSpc>
            </a:pPr>
            <a:r>
              <a:rPr lang="en-US" sz="2437" b="1">
                <a:solidFill>
                  <a:srgbClr val="746558"/>
                </a:solidFill>
                <a:latin typeface="Arimo Bold"/>
                <a:ea typeface="Arimo Bold"/>
                <a:cs typeface="Arimo Bold"/>
                <a:sym typeface="Arimo Bold"/>
              </a:rPr>
              <a:t>Expérience Client Optimisée</a:t>
            </a:r>
          </a:p>
        </p:txBody>
      </p:sp>
      <p:sp>
        <p:nvSpPr>
          <p:cNvPr id="15" name="TextBox 15"/>
          <p:cNvSpPr txBox="1"/>
          <p:nvPr/>
        </p:nvSpPr>
        <p:spPr>
          <a:xfrm>
            <a:off x="6757244" y="3891409"/>
            <a:ext cx="4773365" cy="2873722"/>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Créer une plateforme moderne et intuitive qui garantit un parcours d'achat fluide et agréable. Cela inclut un catalogue clair, une navigation simplifiée et une gestion des commandes efficace pour les clients. Cela facilite ainsi les commandes et l'exploration des produits.</a:t>
            </a:r>
          </a:p>
        </p:txBody>
      </p:sp>
      <p:grpSp>
        <p:nvGrpSpPr>
          <p:cNvPr id="16" name="Group 16"/>
          <p:cNvGrpSpPr/>
          <p:nvPr/>
        </p:nvGrpSpPr>
        <p:grpSpPr>
          <a:xfrm>
            <a:off x="12026504" y="3202186"/>
            <a:ext cx="5269111" cy="4595515"/>
            <a:chOff x="0" y="0"/>
            <a:chExt cx="7025482" cy="6127353"/>
          </a:xfrm>
        </p:grpSpPr>
        <p:sp>
          <p:nvSpPr>
            <p:cNvPr id="17" name="Freeform 17"/>
            <p:cNvSpPr/>
            <p:nvPr/>
          </p:nvSpPr>
          <p:spPr>
            <a:xfrm>
              <a:off x="0" y="0"/>
              <a:ext cx="7025386" cy="6127369"/>
            </a:xfrm>
            <a:custGeom>
              <a:avLst/>
              <a:gdLst/>
              <a:ahLst/>
              <a:cxnLst/>
              <a:rect l="l" t="t" r="r" b="b"/>
              <a:pathLst>
                <a:path w="7025386" h="6127369">
                  <a:moveTo>
                    <a:pt x="0" y="793877"/>
                  </a:moveTo>
                  <a:cubicBezTo>
                    <a:pt x="0" y="355473"/>
                    <a:pt x="355473" y="0"/>
                    <a:pt x="793877" y="0"/>
                  </a:cubicBezTo>
                  <a:lnTo>
                    <a:pt x="6231509" y="0"/>
                  </a:lnTo>
                  <a:cubicBezTo>
                    <a:pt x="6670040" y="0"/>
                    <a:pt x="7025386" y="355473"/>
                    <a:pt x="7025386" y="793877"/>
                  </a:cubicBezTo>
                  <a:lnTo>
                    <a:pt x="7025386" y="5333492"/>
                  </a:lnTo>
                  <a:cubicBezTo>
                    <a:pt x="7025386" y="5772023"/>
                    <a:pt x="6669913" y="6127369"/>
                    <a:pt x="6231509" y="6127369"/>
                  </a:cubicBezTo>
                  <a:lnTo>
                    <a:pt x="793877" y="6127369"/>
                  </a:lnTo>
                  <a:cubicBezTo>
                    <a:pt x="355473" y="6127369"/>
                    <a:pt x="0" y="5771896"/>
                    <a:pt x="0" y="5333492"/>
                  </a:cubicBezTo>
                  <a:close/>
                </a:path>
              </a:pathLst>
            </a:custGeom>
            <a:solidFill>
              <a:srgbClr val="EEE8DD"/>
            </a:solidFill>
          </p:spPr>
        </p:sp>
      </p:grpSp>
      <p:sp>
        <p:nvSpPr>
          <p:cNvPr id="18" name="TextBox 18"/>
          <p:cNvSpPr txBox="1"/>
          <p:nvPr/>
        </p:nvSpPr>
        <p:spPr>
          <a:xfrm>
            <a:off x="12274451" y="3440609"/>
            <a:ext cx="4773216" cy="784920"/>
          </a:xfrm>
          <a:prstGeom prst="rect">
            <a:avLst/>
          </a:prstGeom>
        </p:spPr>
        <p:txBody>
          <a:bodyPr lIns="0" tIns="0" rIns="0" bIns="0" rtlCol="0" anchor="t">
            <a:spAutoFit/>
          </a:bodyPr>
          <a:lstStyle/>
          <a:p>
            <a:pPr algn="l">
              <a:lnSpc>
                <a:spcPts val="2999"/>
              </a:lnSpc>
            </a:pPr>
            <a:r>
              <a:rPr lang="en-US" sz="2437" b="1">
                <a:solidFill>
                  <a:srgbClr val="746558"/>
                </a:solidFill>
                <a:latin typeface="Arimo Bold"/>
                <a:ea typeface="Arimo Bold"/>
                <a:cs typeface="Arimo Bold"/>
                <a:sym typeface="Arimo Bold"/>
              </a:rPr>
              <a:t>Renforcement de la Marque &amp; Fidélisation</a:t>
            </a:r>
          </a:p>
        </p:txBody>
      </p:sp>
      <p:sp>
        <p:nvSpPr>
          <p:cNvPr id="19" name="TextBox 19"/>
          <p:cNvSpPr txBox="1"/>
          <p:nvPr/>
        </p:nvSpPr>
        <p:spPr>
          <a:xfrm>
            <a:off x="12274451" y="4279106"/>
            <a:ext cx="4773216" cy="3270648"/>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Augmenter la notoriété de Gasik'art et de l'artisanat malgache. La plateforme permettra un suivi client amélioré, favorisant la satisfaction et bâtissant une relation durable avec notre clientèle. Le but est d'accroître la notoriété et de permettre un meilleur suivi des clients et des commandes.</a:t>
            </a:r>
          </a:p>
        </p:txBody>
      </p:sp>
      <p:sp>
        <p:nvSpPr>
          <p:cNvPr id="20" name="TextBox 20"/>
          <p:cNvSpPr txBox="1"/>
          <p:nvPr/>
        </p:nvSpPr>
        <p:spPr>
          <a:xfrm>
            <a:off x="1364308" y="8260556"/>
            <a:ext cx="15931455"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"L'objectif n'est pas seulement de vendre, mais de raconter une histoire, celle des artisans malgaches, et de partager leur talent avec le monde entier."</a:t>
            </a:r>
          </a:p>
        </p:txBody>
      </p:sp>
      <p:grpSp>
        <p:nvGrpSpPr>
          <p:cNvPr id="21" name="Group 21"/>
          <p:cNvGrpSpPr/>
          <p:nvPr/>
        </p:nvGrpSpPr>
        <p:grpSpPr>
          <a:xfrm>
            <a:off x="992238" y="8076754"/>
            <a:ext cx="28575" cy="1351955"/>
            <a:chOff x="0" y="0"/>
            <a:chExt cx="38100" cy="1802607"/>
          </a:xfrm>
        </p:grpSpPr>
        <p:sp>
          <p:nvSpPr>
            <p:cNvPr id="22" name="Freeform 22"/>
            <p:cNvSpPr/>
            <p:nvPr/>
          </p:nvSpPr>
          <p:spPr>
            <a:xfrm>
              <a:off x="0" y="0"/>
              <a:ext cx="38100" cy="1802638"/>
            </a:xfrm>
            <a:custGeom>
              <a:avLst/>
              <a:gdLst/>
              <a:ahLst/>
              <a:cxnLst/>
              <a:rect l="l" t="t" r="r" b="b"/>
              <a:pathLst>
                <a:path w="38100" h="1802638">
                  <a:moveTo>
                    <a:pt x="0" y="0"/>
                  </a:moveTo>
                  <a:lnTo>
                    <a:pt x="38100" y="0"/>
                  </a:lnTo>
                  <a:lnTo>
                    <a:pt x="38100" y="1802638"/>
                  </a:lnTo>
                  <a:lnTo>
                    <a:pt x="0" y="1802638"/>
                  </a:lnTo>
                  <a:close/>
                </a:path>
              </a:pathLst>
            </a:custGeom>
            <a:solidFill>
              <a:srgbClr val="D3C5B6"/>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854274" y="1384101"/>
            <a:ext cx="16057364" cy="685800"/>
          </a:xfrm>
          <a:prstGeom prst="rect">
            <a:avLst/>
          </a:prstGeom>
        </p:spPr>
        <p:txBody>
          <a:bodyPr lIns="0" tIns="0" rIns="0" bIns="0" rtlCol="0" anchor="t">
            <a:spAutoFit/>
          </a:bodyPr>
          <a:lstStyle/>
          <a:p>
            <a:pPr algn="l">
              <a:lnSpc>
                <a:spcPts val="5250"/>
              </a:lnSpc>
            </a:pPr>
            <a:r>
              <a:rPr lang="en-US" sz="4187" b="1" u="sng">
                <a:solidFill>
                  <a:srgbClr val="484237"/>
                </a:solidFill>
                <a:latin typeface="Arimo Bold"/>
                <a:ea typeface="Arimo Bold"/>
                <a:cs typeface="Arimo Bold"/>
                <a:sym typeface="Arimo Bold"/>
              </a:rPr>
              <a:t>3. La Solution Mise en Place : Un Écosystème Digital Complet</a:t>
            </a:r>
          </a:p>
        </p:txBody>
      </p:sp>
      <p:sp>
        <p:nvSpPr>
          <p:cNvPr id="7" name="TextBox 7"/>
          <p:cNvSpPr txBox="1"/>
          <p:nvPr/>
        </p:nvSpPr>
        <p:spPr>
          <a:xfrm>
            <a:off x="854274" y="2440632"/>
            <a:ext cx="16579453" cy="427435"/>
          </a:xfrm>
          <a:prstGeom prst="rect">
            <a:avLst/>
          </a:prstGeom>
        </p:spPr>
        <p:txBody>
          <a:bodyPr lIns="0" tIns="0" rIns="0" bIns="0" rtlCol="0" anchor="t">
            <a:spAutoFit/>
          </a:bodyPr>
          <a:lstStyle/>
          <a:p>
            <a:pPr algn="l">
              <a:lnSpc>
                <a:spcPts val="2687"/>
              </a:lnSpc>
            </a:pPr>
            <a:r>
              <a:rPr lang="en-US" sz="1625">
                <a:solidFill>
                  <a:srgbClr val="746558"/>
                </a:solidFill>
                <a:latin typeface="Arimo"/>
                <a:ea typeface="Arimo"/>
                <a:cs typeface="Arimo"/>
                <a:sym typeface="Arimo"/>
              </a:rPr>
              <a:t>Pour répondre aux objectifs de Gasik'art, j'ai développé une solution digitale complète, articulée autour de deux piliers : un site e-commerce et un espace administrateur.</a:t>
            </a:r>
          </a:p>
        </p:txBody>
      </p:sp>
      <p:grpSp>
        <p:nvGrpSpPr>
          <p:cNvPr id="8" name="Group 8"/>
          <p:cNvGrpSpPr/>
          <p:nvPr/>
        </p:nvGrpSpPr>
        <p:grpSpPr>
          <a:xfrm>
            <a:off x="839986" y="3093988"/>
            <a:ext cx="8211442" cy="3174355"/>
            <a:chOff x="0" y="0"/>
            <a:chExt cx="10948590" cy="4232473"/>
          </a:xfrm>
        </p:grpSpPr>
        <p:sp>
          <p:nvSpPr>
            <p:cNvPr id="9" name="Freeform 9"/>
            <p:cNvSpPr/>
            <p:nvPr/>
          </p:nvSpPr>
          <p:spPr>
            <a:xfrm>
              <a:off x="19050" y="19050"/>
              <a:ext cx="10910443" cy="4194429"/>
            </a:xfrm>
            <a:custGeom>
              <a:avLst/>
              <a:gdLst/>
              <a:ahLst/>
              <a:cxnLst/>
              <a:rect l="l" t="t" r="r" b="b"/>
              <a:pathLst>
                <a:path w="10910443" h="4194429">
                  <a:moveTo>
                    <a:pt x="0" y="182880"/>
                  </a:moveTo>
                  <a:cubicBezTo>
                    <a:pt x="0" y="81915"/>
                    <a:pt x="82296" y="0"/>
                    <a:pt x="183896" y="0"/>
                  </a:cubicBezTo>
                  <a:lnTo>
                    <a:pt x="10726547" y="0"/>
                  </a:lnTo>
                  <a:cubicBezTo>
                    <a:pt x="10828147" y="0"/>
                    <a:pt x="10910443" y="81915"/>
                    <a:pt x="10910443" y="182880"/>
                  </a:cubicBezTo>
                  <a:lnTo>
                    <a:pt x="10910443" y="4011549"/>
                  </a:lnTo>
                  <a:cubicBezTo>
                    <a:pt x="10910443" y="4112514"/>
                    <a:pt x="10828147" y="4194429"/>
                    <a:pt x="10726547" y="4194429"/>
                  </a:cubicBezTo>
                  <a:lnTo>
                    <a:pt x="183896" y="4194429"/>
                  </a:lnTo>
                  <a:cubicBezTo>
                    <a:pt x="82296" y="4194429"/>
                    <a:pt x="0" y="4112514"/>
                    <a:pt x="0" y="4011549"/>
                  </a:cubicBezTo>
                  <a:close/>
                </a:path>
              </a:pathLst>
            </a:custGeom>
            <a:solidFill>
              <a:srgbClr val="F9F6F0"/>
            </a:solidFill>
          </p:spPr>
        </p:sp>
        <p:sp>
          <p:nvSpPr>
            <p:cNvPr id="10" name="Freeform 10"/>
            <p:cNvSpPr/>
            <p:nvPr/>
          </p:nvSpPr>
          <p:spPr>
            <a:xfrm>
              <a:off x="0" y="0"/>
              <a:ext cx="10948543" cy="4232529"/>
            </a:xfrm>
            <a:custGeom>
              <a:avLst/>
              <a:gdLst/>
              <a:ahLst/>
              <a:cxnLst/>
              <a:rect l="l" t="t" r="r" b="b"/>
              <a:pathLst>
                <a:path w="10948543" h="4232529">
                  <a:moveTo>
                    <a:pt x="0" y="201930"/>
                  </a:moveTo>
                  <a:cubicBezTo>
                    <a:pt x="0" y="90297"/>
                    <a:pt x="90932" y="0"/>
                    <a:pt x="202946" y="0"/>
                  </a:cubicBezTo>
                  <a:lnTo>
                    <a:pt x="10745597" y="0"/>
                  </a:lnTo>
                  <a:lnTo>
                    <a:pt x="10745597" y="19050"/>
                  </a:lnTo>
                  <a:lnTo>
                    <a:pt x="10745597" y="0"/>
                  </a:lnTo>
                  <a:cubicBezTo>
                    <a:pt x="10857611" y="0"/>
                    <a:pt x="10948543" y="90297"/>
                    <a:pt x="10948543" y="201930"/>
                  </a:cubicBezTo>
                  <a:lnTo>
                    <a:pt x="10929493" y="201930"/>
                  </a:lnTo>
                  <a:lnTo>
                    <a:pt x="10948543" y="201930"/>
                  </a:lnTo>
                  <a:lnTo>
                    <a:pt x="10948543" y="4030599"/>
                  </a:lnTo>
                  <a:lnTo>
                    <a:pt x="10929493" y="4030599"/>
                  </a:lnTo>
                  <a:lnTo>
                    <a:pt x="10948543" y="4030599"/>
                  </a:lnTo>
                  <a:cubicBezTo>
                    <a:pt x="10948543" y="4142232"/>
                    <a:pt x="10857611" y="4232529"/>
                    <a:pt x="10745597" y="4232529"/>
                  </a:cubicBezTo>
                  <a:lnTo>
                    <a:pt x="10745597" y="4213479"/>
                  </a:lnTo>
                  <a:lnTo>
                    <a:pt x="10745597" y="4232529"/>
                  </a:lnTo>
                  <a:lnTo>
                    <a:pt x="202946" y="4232529"/>
                  </a:lnTo>
                  <a:lnTo>
                    <a:pt x="202946" y="4213479"/>
                  </a:lnTo>
                  <a:lnTo>
                    <a:pt x="202946" y="4232529"/>
                  </a:lnTo>
                  <a:cubicBezTo>
                    <a:pt x="90932" y="4232529"/>
                    <a:pt x="0" y="4142105"/>
                    <a:pt x="0" y="4030599"/>
                  </a:cubicBezTo>
                  <a:lnTo>
                    <a:pt x="0" y="201930"/>
                  </a:lnTo>
                  <a:lnTo>
                    <a:pt x="19050" y="201930"/>
                  </a:lnTo>
                  <a:lnTo>
                    <a:pt x="0" y="201930"/>
                  </a:lnTo>
                  <a:moveTo>
                    <a:pt x="38100" y="201930"/>
                  </a:moveTo>
                  <a:lnTo>
                    <a:pt x="38100" y="4030599"/>
                  </a:lnTo>
                  <a:lnTo>
                    <a:pt x="19050" y="4030599"/>
                  </a:lnTo>
                  <a:lnTo>
                    <a:pt x="38100" y="4030599"/>
                  </a:lnTo>
                  <a:cubicBezTo>
                    <a:pt x="38100" y="4121023"/>
                    <a:pt x="111760" y="4194429"/>
                    <a:pt x="202946" y="4194429"/>
                  </a:cubicBezTo>
                  <a:lnTo>
                    <a:pt x="10745597" y="4194429"/>
                  </a:lnTo>
                  <a:cubicBezTo>
                    <a:pt x="10836783" y="4194429"/>
                    <a:pt x="10910443" y="4121023"/>
                    <a:pt x="10910443" y="4030599"/>
                  </a:cubicBezTo>
                  <a:lnTo>
                    <a:pt x="10910443" y="201930"/>
                  </a:lnTo>
                  <a:cubicBezTo>
                    <a:pt x="10910443" y="111506"/>
                    <a:pt x="10836783" y="38100"/>
                    <a:pt x="10745597" y="38100"/>
                  </a:cubicBezTo>
                  <a:lnTo>
                    <a:pt x="202946" y="38100"/>
                  </a:lnTo>
                  <a:lnTo>
                    <a:pt x="202946" y="19050"/>
                  </a:lnTo>
                  <a:lnTo>
                    <a:pt x="202946" y="38100"/>
                  </a:lnTo>
                  <a:cubicBezTo>
                    <a:pt x="111760" y="38100"/>
                    <a:pt x="38100" y="111506"/>
                    <a:pt x="38100" y="201930"/>
                  </a:cubicBezTo>
                  <a:close/>
                </a:path>
              </a:pathLst>
            </a:custGeom>
            <a:solidFill>
              <a:srgbClr val="D4CEC3"/>
            </a:solidFill>
          </p:spPr>
        </p:sp>
      </p:grpSp>
      <p:grpSp>
        <p:nvGrpSpPr>
          <p:cNvPr id="11" name="Group 11"/>
          <p:cNvGrpSpPr/>
          <p:nvPr/>
        </p:nvGrpSpPr>
        <p:grpSpPr>
          <a:xfrm>
            <a:off x="825699" y="3108275"/>
            <a:ext cx="114300" cy="3145780"/>
            <a:chOff x="0" y="0"/>
            <a:chExt cx="152400" cy="4194373"/>
          </a:xfrm>
        </p:grpSpPr>
        <p:sp>
          <p:nvSpPr>
            <p:cNvPr id="12" name="Freeform 12"/>
            <p:cNvSpPr/>
            <p:nvPr/>
          </p:nvSpPr>
          <p:spPr>
            <a:xfrm>
              <a:off x="0" y="0"/>
              <a:ext cx="152400" cy="4194302"/>
            </a:xfrm>
            <a:custGeom>
              <a:avLst/>
              <a:gdLst/>
              <a:ahLst/>
              <a:cxnLst/>
              <a:rect l="l" t="t" r="r" b="b"/>
              <a:pathLst>
                <a:path w="152400" h="4194302">
                  <a:moveTo>
                    <a:pt x="0" y="42672"/>
                  </a:moveTo>
                  <a:cubicBezTo>
                    <a:pt x="0" y="19177"/>
                    <a:pt x="19177" y="0"/>
                    <a:pt x="42672" y="0"/>
                  </a:cubicBezTo>
                  <a:lnTo>
                    <a:pt x="109728" y="0"/>
                  </a:lnTo>
                  <a:cubicBezTo>
                    <a:pt x="133223" y="0"/>
                    <a:pt x="152400" y="19177"/>
                    <a:pt x="152400" y="42672"/>
                  </a:cubicBezTo>
                  <a:lnTo>
                    <a:pt x="152400" y="4151630"/>
                  </a:lnTo>
                  <a:cubicBezTo>
                    <a:pt x="152400" y="4175252"/>
                    <a:pt x="133223" y="4194302"/>
                    <a:pt x="109728" y="4194302"/>
                  </a:cubicBezTo>
                  <a:lnTo>
                    <a:pt x="42672" y="4194302"/>
                  </a:lnTo>
                  <a:cubicBezTo>
                    <a:pt x="19050" y="4194302"/>
                    <a:pt x="0" y="4175125"/>
                    <a:pt x="0" y="4151630"/>
                  </a:cubicBezTo>
                  <a:close/>
                </a:path>
              </a:pathLst>
            </a:custGeom>
            <a:solidFill>
              <a:srgbClr val="D3C5B6"/>
            </a:solidFill>
          </p:spPr>
        </p:sp>
      </p:grpSp>
      <p:sp>
        <p:nvSpPr>
          <p:cNvPr id="13" name="TextBox 13"/>
          <p:cNvSpPr txBox="1"/>
          <p:nvPr/>
        </p:nvSpPr>
        <p:spPr>
          <a:xfrm>
            <a:off x="1182141" y="3321844"/>
            <a:ext cx="4483745" cy="362248"/>
          </a:xfrm>
          <a:prstGeom prst="rect">
            <a:avLst/>
          </a:prstGeom>
        </p:spPr>
        <p:txBody>
          <a:bodyPr lIns="0" tIns="0" rIns="0" bIns="0" rtlCol="0" anchor="t">
            <a:spAutoFit/>
          </a:bodyPr>
          <a:lstStyle/>
          <a:p>
            <a:pPr algn="l">
              <a:lnSpc>
                <a:spcPts val="2625"/>
              </a:lnSpc>
            </a:pPr>
            <a:r>
              <a:rPr lang="en-US" sz="2062" b="1">
                <a:solidFill>
                  <a:srgbClr val="746558"/>
                </a:solidFill>
                <a:latin typeface="Arimo Bold"/>
                <a:ea typeface="Arimo Bold"/>
                <a:cs typeface="Arimo Bold"/>
                <a:sym typeface="Arimo Bold"/>
              </a:rPr>
              <a:t>Site Web E-commerce Dynamique</a:t>
            </a:r>
          </a:p>
        </p:txBody>
      </p:sp>
      <p:sp>
        <p:nvSpPr>
          <p:cNvPr id="14" name="TextBox 14"/>
          <p:cNvSpPr txBox="1"/>
          <p:nvPr/>
        </p:nvSpPr>
        <p:spPr>
          <a:xfrm>
            <a:off x="1182141" y="3726507"/>
            <a:ext cx="7612856"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Un </a:t>
            </a:r>
            <a:r>
              <a:rPr lang="en-US" sz="1625">
                <a:solidFill>
                  <a:srgbClr val="3E2513"/>
                </a:solidFill>
                <a:latin typeface="Arimo"/>
                <a:ea typeface="Arimo"/>
                <a:cs typeface="Arimo"/>
                <a:sym typeface="Arimo"/>
              </a:rPr>
              <a:t>catalogue produits</a:t>
            </a:r>
            <a:r>
              <a:rPr lang="en-US" sz="1625">
                <a:solidFill>
                  <a:srgbClr val="746558"/>
                </a:solidFill>
                <a:latin typeface="Arimo"/>
                <a:ea typeface="Arimo"/>
                <a:cs typeface="Arimo"/>
                <a:sym typeface="Arimo"/>
              </a:rPr>
              <a:t> détaillé, avec fiches descriptives enrichies et images haute résolution.</a:t>
            </a:r>
          </a:p>
        </p:txBody>
      </p:sp>
      <p:sp>
        <p:nvSpPr>
          <p:cNvPr id="15" name="TextBox 15"/>
          <p:cNvSpPr txBox="1"/>
          <p:nvPr/>
        </p:nvSpPr>
        <p:spPr>
          <a:xfrm>
            <a:off x="1182141" y="4484637"/>
            <a:ext cx="7612856"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Fonctionnalités de </a:t>
            </a:r>
            <a:r>
              <a:rPr lang="en-US" sz="1625">
                <a:solidFill>
                  <a:srgbClr val="3E2513"/>
                </a:solidFill>
                <a:latin typeface="Arimo"/>
                <a:ea typeface="Arimo"/>
                <a:cs typeface="Arimo"/>
                <a:sym typeface="Arimo"/>
              </a:rPr>
              <a:t>panier</a:t>
            </a:r>
            <a:r>
              <a:rPr lang="en-US" sz="1625">
                <a:solidFill>
                  <a:srgbClr val="746558"/>
                </a:solidFill>
                <a:latin typeface="Arimo"/>
                <a:ea typeface="Arimo"/>
                <a:cs typeface="Arimo"/>
                <a:sym typeface="Arimo"/>
              </a:rPr>
              <a:t> et de commande simplifiées pour une expérience utilisateur fluide.</a:t>
            </a:r>
          </a:p>
        </p:txBody>
      </p:sp>
      <p:sp>
        <p:nvSpPr>
          <p:cNvPr id="16" name="TextBox 16"/>
          <p:cNvSpPr txBox="1"/>
          <p:nvPr/>
        </p:nvSpPr>
        <p:spPr>
          <a:xfrm>
            <a:off x="1182141" y="5242769"/>
            <a:ext cx="7612856"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Intégration d'un </a:t>
            </a:r>
            <a:r>
              <a:rPr lang="en-US" sz="1625">
                <a:solidFill>
                  <a:srgbClr val="3E2513"/>
                </a:solidFill>
                <a:latin typeface="Arimo"/>
                <a:ea typeface="Arimo"/>
                <a:cs typeface="Arimo"/>
                <a:sym typeface="Arimo"/>
              </a:rPr>
              <a:t>blog</a:t>
            </a:r>
            <a:r>
              <a:rPr lang="en-US" sz="1625">
                <a:solidFill>
                  <a:srgbClr val="746558"/>
                </a:solidFill>
                <a:latin typeface="Arimo"/>
                <a:ea typeface="Arimo"/>
                <a:cs typeface="Arimo"/>
                <a:sym typeface="Arimo"/>
              </a:rPr>
              <a:t> pour partager l'histoire des artisans, les processus de fabrication et la culture malgache, renforçant l'authenticité de la marque.</a:t>
            </a:r>
          </a:p>
        </p:txBody>
      </p:sp>
      <p:grpSp>
        <p:nvGrpSpPr>
          <p:cNvPr id="17" name="Group 17"/>
          <p:cNvGrpSpPr/>
          <p:nvPr/>
        </p:nvGrpSpPr>
        <p:grpSpPr>
          <a:xfrm>
            <a:off x="9236422" y="3093988"/>
            <a:ext cx="8211591" cy="3174355"/>
            <a:chOff x="0" y="0"/>
            <a:chExt cx="10948788" cy="4232473"/>
          </a:xfrm>
        </p:grpSpPr>
        <p:sp>
          <p:nvSpPr>
            <p:cNvPr id="18" name="Freeform 18"/>
            <p:cNvSpPr/>
            <p:nvPr/>
          </p:nvSpPr>
          <p:spPr>
            <a:xfrm>
              <a:off x="19050" y="19050"/>
              <a:ext cx="10910697" cy="4194429"/>
            </a:xfrm>
            <a:custGeom>
              <a:avLst/>
              <a:gdLst/>
              <a:ahLst/>
              <a:cxnLst/>
              <a:rect l="l" t="t" r="r" b="b"/>
              <a:pathLst>
                <a:path w="10910697" h="4194429">
                  <a:moveTo>
                    <a:pt x="0" y="182880"/>
                  </a:moveTo>
                  <a:cubicBezTo>
                    <a:pt x="0" y="81915"/>
                    <a:pt x="82296" y="0"/>
                    <a:pt x="183896" y="0"/>
                  </a:cubicBezTo>
                  <a:lnTo>
                    <a:pt x="10726801" y="0"/>
                  </a:lnTo>
                  <a:cubicBezTo>
                    <a:pt x="10828401" y="0"/>
                    <a:pt x="10910697" y="81915"/>
                    <a:pt x="10910697" y="182880"/>
                  </a:cubicBezTo>
                  <a:lnTo>
                    <a:pt x="10910697" y="4011549"/>
                  </a:lnTo>
                  <a:cubicBezTo>
                    <a:pt x="10910697" y="4112514"/>
                    <a:pt x="10828401" y="4194429"/>
                    <a:pt x="10726801" y="4194429"/>
                  </a:cubicBezTo>
                  <a:lnTo>
                    <a:pt x="183896" y="4194429"/>
                  </a:lnTo>
                  <a:cubicBezTo>
                    <a:pt x="82296" y="4194429"/>
                    <a:pt x="0" y="4112514"/>
                    <a:pt x="0" y="4011549"/>
                  </a:cubicBezTo>
                  <a:close/>
                </a:path>
              </a:pathLst>
            </a:custGeom>
            <a:solidFill>
              <a:srgbClr val="F9F6F0"/>
            </a:solidFill>
          </p:spPr>
        </p:sp>
        <p:sp>
          <p:nvSpPr>
            <p:cNvPr id="19" name="Freeform 19"/>
            <p:cNvSpPr/>
            <p:nvPr/>
          </p:nvSpPr>
          <p:spPr>
            <a:xfrm>
              <a:off x="0" y="0"/>
              <a:ext cx="10948797" cy="4232529"/>
            </a:xfrm>
            <a:custGeom>
              <a:avLst/>
              <a:gdLst/>
              <a:ahLst/>
              <a:cxnLst/>
              <a:rect l="l" t="t" r="r" b="b"/>
              <a:pathLst>
                <a:path w="10948797" h="4232529">
                  <a:moveTo>
                    <a:pt x="0" y="201930"/>
                  </a:moveTo>
                  <a:cubicBezTo>
                    <a:pt x="0" y="90297"/>
                    <a:pt x="90932" y="0"/>
                    <a:pt x="202946" y="0"/>
                  </a:cubicBezTo>
                  <a:lnTo>
                    <a:pt x="10745851" y="0"/>
                  </a:lnTo>
                  <a:lnTo>
                    <a:pt x="10745851" y="19050"/>
                  </a:lnTo>
                  <a:lnTo>
                    <a:pt x="10745851" y="0"/>
                  </a:lnTo>
                  <a:cubicBezTo>
                    <a:pt x="10857865" y="0"/>
                    <a:pt x="10948797" y="90297"/>
                    <a:pt x="10948797" y="201930"/>
                  </a:cubicBezTo>
                  <a:lnTo>
                    <a:pt x="10929747" y="201930"/>
                  </a:lnTo>
                  <a:lnTo>
                    <a:pt x="10948797" y="201930"/>
                  </a:lnTo>
                  <a:lnTo>
                    <a:pt x="10948797" y="4030599"/>
                  </a:lnTo>
                  <a:lnTo>
                    <a:pt x="10929747" y="4030599"/>
                  </a:lnTo>
                  <a:lnTo>
                    <a:pt x="10948797" y="4030599"/>
                  </a:lnTo>
                  <a:cubicBezTo>
                    <a:pt x="10948797" y="4142232"/>
                    <a:pt x="10857865" y="4232529"/>
                    <a:pt x="10745851" y="4232529"/>
                  </a:cubicBezTo>
                  <a:lnTo>
                    <a:pt x="10745851" y="4213479"/>
                  </a:lnTo>
                  <a:lnTo>
                    <a:pt x="10745851" y="4232529"/>
                  </a:lnTo>
                  <a:lnTo>
                    <a:pt x="202946" y="4232529"/>
                  </a:lnTo>
                  <a:lnTo>
                    <a:pt x="202946" y="4213479"/>
                  </a:lnTo>
                  <a:lnTo>
                    <a:pt x="202946" y="4232529"/>
                  </a:lnTo>
                  <a:cubicBezTo>
                    <a:pt x="90932" y="4232529"/>
                    <a:pt x="0" y="4142105"/>
                    <a:pt x="0" y="4030599"/>
                  </a:cubicBezTo>
                  <a:lnTo>
                    <a:pt x="0" y="201930"/>
                  </a:lnTo>
                  <a:lnTo>
                    <a:pt x="19050" y="201930"/>
                  </a:lnTo>
                  <a:lnTo>
                    <a:pt x="0" y="201930"/>
                  </a:lnTo>
                  <a:moveTo>
                    <a:pt x="38100" y="201930"/>
                  </a:moveTo>
                  <a:lnTo>
                    <a:pt x="38100" y="4030599"/>
                  </a:lnTo>
                  <a:lnTo>
                    <a:pt x="19050" y="4030599"/>
                  </a:lnTo>
                  <a:lnTo>
                    <a:pt x="38100" y="4030599"/>
                  </a:lnTo>
                  <a:cubicBezTo>
                    <a:pt x="38100" y="4121023"/>
                    <a:pt x="111760" y="4194429"/>
                    <a:pt x="202946" y="4194429"/>
                  </a:cubicBezTo>
                  <a:lnTo>
                    <a:pt x="10745851" y="4194429"/>
                  </a:lnTo>
                  <a:cubicBezTo>
                    <a:pt x="10837037" y="4194429"/>
                    <a:pt x="10910697" y="4121023"/>
                    <a:pt x="10910697" y="4030599"/>
                  </a:cubicBezTo>
                  <a:lnTo>
                    <a:pt x="10910697" y="201930"/>
                  </a:lnTo>
                  <a:cubicBezTo>
                    <a:pt x="10910697" y="111506"/>
                    <a:pt x="10837037" y="38100"/>
                    <a:pt x="10745851" y="38100"/>
                  </a:cubicBezTo>
                  <a:lnTo>
                    <a:pt x="202946" y="38100"/>
                  </a:lnTo>
                  <a:lnTo>
                    <a:pt x="202946" y="19050"/>
                  </a:lnTo>
                  <a:lnTo>
                    <a:pt x="202946" y="38100"/>
                  </a:lnTo>
                  <a:cubicBezTo>
                    <a:pt x="111760" y="38100"/>
                    <a:pt x="38100" y="111506"/>
                    <a:pt x="38100" y="201930"/>
                  </a:cubicBezTo>
                  <a:close/>
                </a:path>
              </a:pathLst>
            </a:custGeom>
            <a:solidFill>
              <a:srgbClr val="D4CEC3"/>
            </a:solidFill>
          </p:spPr>
        </p:sp>
      </p:grpSp>
      <p:grpSp>
        <p:nvGrpSpPr>
          <p:cNvPr id="20" name="Group 20"/>
          <p:cNvGrpSpPr/>
          <p:nvPr/>
        </p:nvGrpSpPr>
        <p:grpSpPr>
          <a:xfrm>
            <a:off x="9222135" y="3108275"/>
            <a:ext cx="114300" cy="3145780"/>
            <a:chOff x="0" y="0"/>
            <a:chExt cx="152400" cy="4194373"/>
          </a:xfrm>
        </p:grpSpPr>
        <p:sp>
          <p:nvSpPr>
            <p:cNvPr id="21" name="Freeform 21"/>
            <p:cNvSpPr/>
            <p:nvPr/>
          </p:nvSpPr>
          <p:spPr>
            <a:xfrm>
              <a:off x="0" y="0"/>
              <a:ext cx="152400" cy="4194302"/>
            </a:xfrm>
            <a:custGeom>
              <a:avLst/>
              <a:gdLst/>
              <a:ahLst/>
              <a:cxnLst/>
              <a:rect l="l" t="t" r="r" b="b"/>
              <a:pathLst>
                <a:path w="152400" h="4194302">
                  <a:moveTo>
                    <a:pt x="0" y="42672"/>
                  </a:moveTo>
                  <a:cubicBezTo>
                    <a:pt x="0" y="19177"/>
                    <a:pt x="19177" y="0"/>
                    <a:pt x="42672" y="0"/>
                  </a:cubicBezTo>
                  <a:lnTo>
                    <a:pt x="109728" y="0"/>
                  </a:lnTo>
                  <a:cubicBezTo>
                    <a:pt x="133223" y="0"/>
                    <a:pt x="152400" y="19177"/>
                    <a:pt x="152400" y="42672"/>
                  </a:cubicBezTo>
                  <a:lnTo>
                    <a:pt x="152400" y="4151630"/>
                  </a:lnTo>
                  <a:cubicBezTo>
                    <a:pt x="152400" y="4175252"/>
                    <a:pt x="133223" y="4194302"/>
                    <a:pt x="109728" y="4194302"/>
                  </a:cubicBezTo>
                  <a:lnTo>
                    <a:pt x="42672" y="4194302"/>
                  </a:lnTo>
                  <a:cubicBezTo>
                    <a:pt x="19050" y="4194302"/>
                    <a:pt x="0" y="4175125"/>
                    <a:pt x="0" y="4151630"/>
                  </a:cubicBezTo>
                  <a:close/>
                </a:path>
              </a:pathLst>
            </a:custGeom>
            <a:solidFill>
              <a:srgbClr val="D3C5B6"/>
            </a:solidFill>
          </p:spPr>
        </p:sp>
      </p:grpSp>
      <p:sp>
        <p:nvSpPr>
          <p:cNvPr id="22" name="TextBox 22"/>
          <p:cNvSpPr txBox="1"/>
          <p:nvPr/>
        </p:nvSpPr>
        <p:spPr>
          <a:xfrm>
            <a:off x="9578579" y="3321844"/>
            <a:ext cx="3027461" cy="362248"/>
          </a:xfrm>
          <a:prstGeom prst="rect">
            <a:avLst/>
          </a:prstGeom>
        </p:spPr>
        <p:txBody>
          <a:bodyPr lIns="0" tIns="0" rIns="0" bIns="0" rtlCol="0" anchor="t">
            <a:spAutoFit/>
          </a:bodyPr>
          <a:lstStyle/>
          <a:p>
            <a:pPr algn="l">
              <a:lnSpc>
                <a:spcPts val="2625"/>
              </a:lnSpc>
            </a:pPr>
            <a:r>
              <a:rPr lang="en-US" sz="2062" b="1">
                <a:solidFill>
                  <a:srgbClr val="746558"/>
                </a:solidFill>
                <a:latin typeface="Arimo Bold"/>
                <a:ea typeface="Arimo Bold"/>
                <a:cs typeface="Arimo Bold"/>
                <a:sym typeface="Arimo Bold"/>
              </a:rPr>
              <a:t>Espace Administrateur</a:t>
            </a:r>
          </a:p>
        </p:txBody>
      </p:sp>
      <p:sp>
        <p:nvSpPr>
          <p:cNvPr id="23" name="TextBox 23"/>
          <p:cNvSpPr txBox="1"/>
          <p:nvPr/>
        </p:nvSpPr>
        <p:spPr>
          <a:xfrm>
            <a:off x="9578579" y="3726507"/>
            <a:ext cx="7613005"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Interface intuitive pour la </a:t>
            </a:r>
            <a:r>
              <a:rPr lang="en-US" sz="1625">
                <a:solidFill>
                  <a:srgbClr val="3E2513"/>
                </a:solidFill>
                <a:latin typeface="Arimo"/>
                <a:ea typeface="Arimo"/>
                <a:cs typeface="Arimo"/>
                <a:sym typeface="Arimo"/>
              </a:rPr>
              <a:t>gestion des produits</a:t>
            </a:r>
            <a:r>
              <a:rPr lang="en-US" sz="1625">
                <a:solidFill>
                  <a:srgbClr val="746558"/>
                </a:solidFill>
                <a:latin typeface="Arimo"/>
                <a:ea typeface="Arimo"/>
                <a:cs typeface="Arimo"/>
                <a:sym typeface="Arimo"/>
              </a:rPr>
              <a:t> (ajout, modification, suppression).</a:t>
            </a:r>
          </a:p>
        </p:txBody>
      </p:sp>
      <p:sp>
        <p:nvSpPr>
          <p:cNvPr id="24" name="TextBox 24"/>
          <p:cNvSpPr txBox="1"/>
          <p:nvPr/>
        </p:nvSpPr>
        <p:spPr>
          <a:xfrm>
            <a:off x="9578579" y="4484637"/>
            <a:ext cx="7613005"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Module de </a:t>
            </a:r>
            <a:r>
              <a:rPr lang="en-US" sz="1625">
                <a:solidFill>
                  <a:srgbClr val="3E2513"/>
                </a:solidFill>
                <a:latin typeface="Arimo"/>
                <a:ea typeface="Arimo"/>
                <a:cs typeface="Arimo"/>
                <a:sym typeface="Arimo"/>
              </a:rPr>
              <a:t>gestion des commandes</a:t>
            </a:r>
            <a:r>
              <a:rPr lang="en-US" sz="1625">
                <a:solidFill>
                  <a:srgbClr val="746558"/>
                </a:solidFill>
                <a:latin typeface="Arimo"/>
                <a:ea typeface="Arimo"/>
                <a:cs typeface="Arimo"/>
                <a:sym typeface="Arimo"/>
              </a:rPr>
              <a:t> : suivi de leur statut, historique, et gestion des expéditions.</a:t>
            </a:r>
          </a:p>
        </p:txBody>
      </p:sp>
      <p:sp>
        <p:nvSpPr>
          <p:cNvPr id="25" name="TextBox 25"/>
          <p:cNvSpPr txBox="1"/>
          <p:nvPr/>
        </p:nvSpPr>
        <p:spPr>
          <a:xfrm>
            <a:off x="9578579" y="5242769"/>
            <a:ext cx="7613005" cy="427435"/>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Outils de </a:t>
            </a:r>
            <a:r>
              <a:rPr lang="en-US" sz="1625">
                <a:solidFill>
                  <a:srgbClr val="3E2513"/>
                </a:solidFill>
                <a:latin typeface="Arimo"/>
                <a:ea typeface="Arimo"/>
                <a:cs typeface="Arimo"/>
                <a:sym typeface="Arimo"/>
              </a:rPr>
              <a:t>gestion de contenu</a:t>
            </a:r>
            <a:r>
              <a:rPr lang="en-US" sz="1625">
                <a:solidFill>
                  <a:srgbClr val="746558"/>
                </a:solidFill>
                <a:latin typeface="Arimo"/>
                <a:ea typeface="Arimo"/>
                <a:cs typeface="Arimo"/>
                <a:sym typeface="Arimo"/>
              </a:rPr>
              <a:t> pour le blog et les pages statiques du site.</a:t>
            </a:r>
          </a:p>
        </p:txBody>
      </p:sp>
      <p:grpSp>
        <p:nvGrpSpPr>
          <p:cNvPr id="26" name="Group 26"/>
          <p:cNvGrpSpPr/>
          <p:nvPr/>
        </p:nvGrpSpPr>
        <p:grpSpPr>
          <a:xfrm>
            <a:off x="839986" y="6453336"/>
            <a:ext cx="8211442" cy="2416225"/>
            <a:chOff x="0" y="0"/>
            <a:chExt cx="10948590" cy="3221633"/>
          </a:xfrm>
        </p:grpSpPr>
        <p:sp>
          <p:nvSpPr>
            <p:cNvPr id="27" name="Freeform 27"/>
            <p:cNvSpPr/>
            <p:nvPr/>
          </p:nvSpPr>
          <p:spPr>
            <a:xfrm>
              <a:off x="19050" y="19050"/>
              <a:ext cx="10910443" cy="3183509"/>
            </a:xfrm>
            <a:custGeom>
              <a:avLst/>
              <a:gdLst/>
              <a:ahLst/>
              <a:cxnLst/>
              <a:rect l="l" t="t" r="r" b="b"/>
              <a:pathLst>
                <a:path w="10910443" h="3183509">
                  <a:moveTo>
                    <a:pt x="0" y="182880"/>
                  </a:moveTo>
                  <a:cubicBezTo>
                    <a:pt x="0" y="81915"/>
                    <a:pt x="82550" y="0"/>
                    <a:pt x="184404" y="0"/>
                  </a:cubicBezTo>
                  <a:lnTo>
                    <a:pt x="10726039" y="0"/>
                  </a:lnTo>
                  <a:cubicBezTo>
                    <a:pt x="10827893" y="0"/>
                    <a:pt x="10910443" y="81915"/>
                    <a:pt x="10910443" y="182880"/>
                  </a:cubicBezTo>
                  <a:lnTo>
                    <a:pt x="10910443" y="3000629"/>
                  </a:lnTo>
                  <a:cubicBezTo>
                    <a:pt x="10910443" y="3101594"/>
                    <a:pt x="10827893" y="3183509"/>
                    <a:pt x="10726039" y="3183509"/>
                  </a:cubicBezTo>
                  <a:lnTo>
                    <a:pt x="184404" y="3183509"/>
                  </a:lnTo>
                  <a:cubicBezTo>
                    <a:pt x="82550" y="3183509"/>
                    <a:pt x="0" y="3101594"/>
                    <a:pt x="0" y="3000629"/>
                  </a:cubicBezTo>
                  <a:close/>
                </a:path>
              </a:pathLst>
            </a:custGeom>
            <a:solidFill>
              <a:srgbClr val="F9F6F0"/>
            </a:solidFill>
          </p:spPr>
        </p:sp>
        <p:sp>
          <p:nvSpPr>
            <p:cNvPr id="28" name="Freeform 28"/>
            <p:cNvSpPr/>
            <p:nvPr/>
          </p:nvSpPr>
          <p:spPr>
            <a:xfrm>
              <a:off x="0" y="0"/>
              <a:ext cx="10948543" cy="3221609"/>
            </a:xfrm>
            <a:custGeom>
              <a:avLst/>
              <a:gdLst/>
              <a:ahLst/>
              <a:cxnLst/>
              <a:rect l="l" t="t" r="r" b="b"/>
              <a:pathLst>
                <a:path w="10948543" h="3221609">
                  <a:moveTo>
                    <a:pt x="0" y="201930"/>
                  </a:moveTo>
                  <a:cubicBezTo>
                    <a:pt x="0" y="90297"/>
                    <a:pt x="91313" y="0"/>
                    <a:pt x="203454" y="0"/>
                  </a:cubicBezTo>
                  <a:lnTo>
                    <a:pt x="10745089" y="0"/>
                  </a:lnTo>
                  <a:lnTo>
                    <a:pt x="10745089" y="19050"/>
                  </a:lnTo>
                  <a:lnTo>
                    <a:pt x="10745089" y="0"/>
                  </a:lnTo>
                  <a:cubicBezTo>
                    <a:pt x="10857357" y="0"/>
                    <a:pt x="10948543" y="90297"/>
                    <a:pt x="10948543" y="201930"/>
                  </a:cubicBezTo>
                  <a:lnTo>
                    <a:pt x="10929493" y="201930"/>
                  </a:lnTo>
                  <a:lnTo>
                    <a:pt x="10948543" y="201930"/>
                  </a:lnTo>
                  <a:lnTo>
                    <a:pt x="10948543" y="3019679"/>
                  </a:lnTo>
                  <a:lnTo>
                    <a:pt x="10929493" y="3019679"/>
                  </a:lnTo>
                  <a:lnTo>
                    <a:pt x="10948543" y="3019679"/>
                  </a:lnTo>
                  <a:cubicBezTo>
                    <a:pt x="10948543" y="3131312"/>
                    <a:pt x="10857230" y="3221609"/>
                    <a:pt x="10745089" y="3221609"/>
                  </a:cubicBezTo>
                  <a:lnTo>
                    <a:pt x="10745089" y="3202559"/>
                  </a:lnTo>
                  <a:lnTo>
                    <a:pt x="10745089" y="3221609"/>
                  </a:lnTo>
                  <a:lnTo>
                    <a:pt x="203454" y="3221609"/>
                  </a:lnTo>
                  <a:lnTo>
                    <a:pt x="203454" y="3202559"/>
                  </a:lnTo>
                  <a:lnTo>
                    <a:pt x="203454" y="3221609"/>
                  </a:lnTo>
                  <a:cubicBezTo>
                    <a:pt x="91313" y="3221609"/>
                    <a:pt x="0" y="3131312"/>
                    <a:pt x="0" y="3019679"/>
                  </a:cubicBezTo>
                  <a:lnTo>
                    <a:pt x="0" y="201930"/>
                  </a:lnTo>
                  <a:lnTo>
                    <a:pt x="19050" y="201930"/>
                  </a:lnTo>
                  <a:lnTo>
                    <a:pt x="0" y="201930"/>
                  </a:lnTo>
                  <a:moveTo>
                    <a:pt x="38100" y="201930"/>
                  </a:moveTo>
                  <a:lnTo>
                    <a:pt x="38100" y="3019679"/>
                  </a:lnTo>
                  <a:lnTo>
                    <a:pt x="19050" y="3019679"/>
                  </a:lnTo>
                  <a:lnTo>
                    <a:pt x="38100" y="3019679"/>
                  </a:lnTo>
                  <a:cubicBezTo>
                    <a:pt x="38100" y="3109976"/>
                    <a:pt x="112014" y="3183509"/>
                    <a:pt x="203454" y="3183509"/>
                  </a:cubicBezTo>
                  <a:lnTo>
                    <a:pt x="10745089" y="3183509"/>
                  </a:lnTo>
                  <a:cubicBezTo>
                    <a:pt x="10836529" y="3183509"/>
                    <a:pt x="10910443" y="3109976"/>
                    <a:pt x="10910443" y="3019679"/>
                  </a:cubicBezTo>
                  <a:lnTo>
                    <a:pt x="10910443" y="201930"/>
                  </a:lnTo>
                  <a:cubicBezTo>
                    <a:pt x="10910443" y="111633"/>
                    <a:pt x="10836529" y="38100"/>
                    <a:pt x="10745089" y="38100"/>
                  </a:cubicBezTo>
                  <a:lnTo>
                    <a:pt x="203454" y="38100"/>
                  </a:lnTo>
                  <a:lnTo>
                    <a:pt x="203454" y="19050"/>
                  </a:lnTo>
                  <a:lnTo>
                    <a:pt x="203454" y="38100"/>
                  </a:lnTo>
                  <a:cubicBezTo>
                    <a:pt x="112014" y="38100"/>
                    <a:pt x="38100" y="111633"/>
                    <a:pt x="38100" y="201930"/>
                  </a:cubicBezTo>
                  <a:close/>
                </a:path>
              </a:pathLst>
            </a:custGeom>
            <a:solidFill>
              <a:srgbClr val="D4CEC3"/>
            </a:solidFill>
          </p:spPr>
        </p:sp>
      </p:grpSp>
      <p:grpSp>
        <p:nvGrpSpPr>
          <p:cNvPr id="29" name="Group 29"/>
          <p:cNvGrpSpPr/>
          <p:nvPr/>
        </p:nvGrpSpPr>
        <p:grpSpPr>
          <a:xfrm>
            <a:off x="825699" y="6467624"/>
            <a:ext cx="114300" cy="2387650"/>
            <a:chOff x="0" y="0"/>
            <a:chExt cx="152400" cy="3183533"/>
          </a:xfrm>
        </p:grpSpPr>
        <p:sp>
          <p:nvSpPr>
            <p:cNvPr id="30" name="Freeform 30"/>
            <p:cNvSpPr/>
            <p:nvPr/>
          </p:nvSpPr>
          <p:spPr>
            <a:xfrm>
              <a:off x="0" y="0"/>
              <a:ext cx="152400" cy="3183509"/>
            </a:xfrm>
            <a:custGeom>
              <a:avLst/>
              <a:gdLst/>
              <a:ahLst/>
              <a:cxnLst/>
              <a:rect l="l" t="t" r="r" b="b"/>
              <a:pathLst>
                <a:path w="152400" h="3183509">
                  <a:moveTo>
                    <a:pt x="0" y="42672"/>
                  </a:moveTo>
                  <a:cubicBezTo>
                    <a:pt x="0" y="19177"/>
                    <a:pt x="19177" y="0"/>
                    <a:pt x="42672" y="0"/>
                  </a:cubicBezTo>
                  <a:lnTo>
                    <a:pt x="109728" y="0"/>
                  </a:lnTo>
                  <a:cubicBezTo>
                    <a:pt x="133223" y="0"/>
                    <a:pt x="152400" y="19177"/>
                    <a:pt x="152400" y="42672"/>
                  </a:cubicBezTo>
                  <a:lnTo>
                    <a:pt x="152400" y="3140837"/>
                  </a:lnTo>
                  <a:cubicBezTo>
                    <a:pt x="152400" y="3164459"/>
                    <a:pt x="133223" y="3183509"/>
                    <a:pt x="109728" y="3183509"/>
                  </a:cubicBezTo>
                  <a:lnTo>
                    <a:pt x="42672" y="3183509"/>
                  </a:lnTo>
                  <a:cubicBezTo>
                    <a:pt x="19050" y="3183509"/>
                    <a:pt x="0" y="3164332"/>
                    <a:pt x="0" y="3140837"/>
                  </a:cubicBezTo>
                  <a:close/>
                </a:path>
              </a:pathLst>
            </a:custGeom>
            <a:solidFill>
              <a:srgbClr val="D3C5B6"/>
            </a:solidFill>
          </p:spPr>
        </p:sp>
      </p:grpSp>
      <p:sp>
        <p:nvSpPr>
          <p:cNvPr id="31" name="TextBox 31"/>
          <p:cNvSpPr txBox="1"/>
          <p:nvPr/>
        </p:nvSpPr>
        <p:spPr>
          <a:xfrm>
            <a:off x="1182141" y="6681192"/>
            <a:ext cx="4695379" cy="362247"/>
          </a:xfrm>
          <a:prstGeom prst="rect">
            <a:avLst/>
          </a:prstGeom>
        </p:spPr>
        <p:txBody>
          <a:bodyPr lIns="0" tIns="0" rIns="0" bIns="0" rtlCol="0" anchor="t">
            <a:spAutoFit/>
          </a:bodyPr>
          <a:lstStyle/>
          <a:p>
            <a:pPr algn="l">
              <a:lnSpc>
                <a:spcPts val="2625"/>
              </a:lnSpc>
            </a:pPr>
            <a:r>
              <a:rPr lang="en-US" sz="2062" b="1">
                <a:solidFill>
                  <a:srgbClr val="746558"/>
                </a:solidFill>
                <a:latin typeface="Arimo Bold"/>
                <a:ea typeface="Arimo Bold"/>
                <a:cs typeface="Arimo Bold"/>
                <a:sym typeface="Arimo Bold"/>
              </a:rPr>
              <a:t>Système de Connexion / Inscription</a:t>
            </a:r>
          </a:p>
        </p:txBody>
      </p:sp>
      <p:sp>
        <p:nvSpPr>
          <p:cNvPr id="32" name="TextBox 32"/>
          <p:cNvSpPr txBox="1"/>
          <p:nvPr/>
        </p:nvSpPr>
        <p:spPr>
          <a:xfrm>
            <a:off x="1182141" y="7085856"/>
            <a:ext cx="7612856"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Mise en place d'une </a:t>
            </a:r>
            <a:r>
              <a:rPr lang="en-US" sz="1625">
                <a:solidFill>
                  <a:srgbClr val="3E2513"/>
                </a:solidFill>
                <a:latin typeface="Arimo"/>
                <a:ea typeface="Arimo"/>
                <a:cs typeface="Arimo"/>
                <a:sym typeface="Arimo"/>
              </a:rPr>
              <a:t>authentification obligatoire</a:t>
            </a:r>
            <a:r>
              <a:rPr lang="en-US" sz="1625">
                <a:solidFill>
                  <a:srgbClr val="746558"/>
                </a:solidFill>
                <a:latin typeface="Arimo"/>
                <a:ea typeface="Arimo"/>
                <a:cs typeface="Arimo"/>
                <a:sym typeface="Arimo"/>
              </a:rPr>
              <a:t> pour l'accès aux fonctionnalités de commande, garantissant une meilleure gestion des clients.</a:t>
            </a:r>
          </a:p>
        </p:txBody>
      </p:sp>
      <p:sp>
        <p:nvSpPr>
          <p:cNvPr id="33" name="TextBox 33"/>
          <p:cNvSpPr txBox="1"/>
          <p:nvPr/>
        </p:nvSpPr>
        <p:spPr>
          <a:xfrm>
            <a:off x="1182141" y="7843986"/>
            <a:ext cx="7612856"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Profils utilisateurs permettant aux clients de suivre leurs commandes et de gérer leurs informations personnelles.</a:t>
            </a:r>
          </a:p>
        </p:txBody>
      </p:sp>
      <p:grpSp>
        <p:nvGrpSpPr>
          <p:cNvPr id="34" name="Group 34"/>
          <p:cNvGrpSpPr/>
          <p:nvPr/>
        </p:nvGrpSpPr>
        <p:grpSpPr>
          <a:xfrm>
            <a:off x="9236422" y="6453336"/>
            <a:ext cx="8211591" cy="2416225"/>
            <a:chOff x="0" y="0"/>
            <a:chExt cx="10948788" cy="3221633"/>
          </a:xfrm>
        </p:grpSpPr>
        <p:sp>
          <p:nvSpPr>
            <p:cNvPr id="35" name="Freeform 35"/>
            <p:cNvSpPr/>
            <p:nvPr/>
          </p:nvSpPr>
          <p:spPr>
            <a:xfrm>
              <a:off x="19050" y="19050"/>
              <a:ext cx="10910698" cy="3183509"/>
            </a:xfrm>
            <a:custGeom>
              <a:avLst/>
              <a:gdLst/>
              <a:ahLst/>
              <a:cxnLst/>
              <a:rect l="l" t="t" r="r" b="b"/>
              <a:pathLst>
                <a:path w="10910698" h="3183509">
                  <a:moveTo>
                    <a:pt x="0" y="182880"/>
                  </a:moveTo>
                  <a:cubicBezTo>
                    <a:pt x="0" y="81915"/>
                    <a:pt x="82550" y="0"/>
                    <a:pt x="184404" y="0"/>
                  </a:cubicBezTo>
                  <a:lnTo>
                    <a:pt x="10726293" y="0"/>
                  </a:lnTo>
                  <a:cubicBezTo>
                    <a:pt x="10828148" y="0"/>
                    <a:pt x="10910698" y="81915"/>
                    <a:pt x="10910698" y="182880"/>
                  </a:cubicBezTo>
                  <a:lnTo>
                    <a:pt x="10910698" y="3000629"/>
                  </a:lnTo>
                  <a:cubicBezTo>
                    <a:pt x="10910698" y="3101594"/>
                    <a:pt x="10828148" y="3183509"/>
                    <a:pt x="10726293" y="3183509"/>
                  </a:cubicBezTo>
                  <a:lnTo>
                    <a:pt x="184404" y="3183509"/>
                  </a:lnTo>
                  <a:cubicBezTo>
                    <a:pt x="82550" y="3183509"/>
                    <a:pt x="0" y="3101594"/>
                    <a:pt x="0" y="3000629"/>
                  </a:cubicBezTo>
                  <a:close/>
                </a:path>
              </a:pathLst>
            </a:custGeom>
            <a:solidFill>
              <a:srgbClr val="F9F6F0"/>
            </a:solidFill>
          </p:spPr>
        </p:sp>
        <p:sp>
          <p:nvSpPr>
            <p:cNvPr id="36" name="Freeform 36"/>
            <p:cNvSpPr/>
            <p:nvPr/>
          </p:nvSpPr>
          <p:spPr>
            <a:xfrm>
              <a:off x="0" y="0"/>
              <a:ext cx="10948798" cy="3221609"/>
            </a:xfrm>
            <a:custGeom>
              <a:avLst/>
              <a:gdLst/>
              <a:ahLst/>
              <a:cxnLst/>
              <a:rect l="l" t="t" r="r" b="b"/>
              <a:pathLst>
                <a:path w="10948798" h="3221609">
                  <a:moveTo>
                    <a:pt x="0" y="201930"/>
                  </a:moveTo>
                  <a:cubicBezTo>
                    <a:pt x="0" y="90297"/>
                    <a:pt x="91313" y="0"/>
                    <a:pt x="203454" y="0"/>
                  </a:cubicBezTo>
                  <a:lnTo>
                    <a:pt x="10745343" y="0"/>
                  </a:lnTo>
                  <a:lnTo>
                    <a:pt x="10745343" y="19050"/>
                  </a:lnTo>
                  <a:lnTo>
                    <a:pt x="10745343" y="0"/>
                  </a:lnTo>
                  <a:cubicBezTo>
                    <a:pt x="10857612" y="0"/>
                    <a:pt x="10948798" y="90297"/>
                    <a:pt x="10948798" y="201930"/>
                  </a:cubicBezTo>
                  <a:lnTo>
                    <a:pt x="10929748" y="201930"/>
                  </a:lnTo>
                  <a:lnTo>
                    <a:pt x="10948798" y="201930"/>
                  </a:lnTo>
                  <a:lnTo>
                    <a:pt x="10948798" y="3019679"/>
                  </a:lnTo>
                  <a:lnTo>
                    <a:pt x="10929748" y="3019679"/>
                  </a:lnTo>
                  <a:lnTo>
                    <a:pt x="10948798" y="3019679"/>
                  </a:lnTo>
                  <a:cubicBezTo>
                    <a:pt x="10948798" y="3131312"/>
                    <a:pt x="10857485" y="3221609"/>
                    <a:pt x="10745343" y="3221609"/>
                  </a:cubicBezTo>
                  <a:lnTo>
                    <a:pt x="10745343" y="3202559"/>
                  </a:lnTo>
                  <a:lnTo>
                    <a:pt x="10745343" y="3221609"/>
                  </a:lnTo>
                  <a:lnTo>
                    <a:pt x="203454" y="3221609"/>
                  </a:lnTo>
                  <a:lnTo>
                    <a:pt x="203454" y="3202559"/>
                  </a:lnTo>
                  <a:lnTo>
                    <a:pt x="203454" y="3221609"/>
                  </a:lnTo>
                  <a:cubicBezTo>
                    <a:pt x="91313" y="3221609"/>
                    <a:pt x="0" y="3131312"/>
                    <a:pt x="0" y="3019679"/>
                  </a:cubicBezTo>
                  <a:lnTo>
                    <a:pt x="0" y="201930"/>
                  </a:lnTo>
                  <a:lnTo>
                    <a:pt x="19050" y="201930"/>
                  </a:lnTo>
                  <a:lnTo>
                    <a:pt x="0" y="201930"/>
                  </a:lnTo>
                  <a:moveTo>
                    <a:pt x="38100" y="201930"/>
                  </a:moveTo>
                  <a:lnTo>
                    <a:pt x="38100" y="3019679"/>
                  </a:lnTo>
                  <a:lnTo>
                    <a:pt x="19050" y="3019679"/>
                  </a:lnTo>
                  <a:lnTo>
                    <a:pt x="38100" y="3019679"/>
                  </a:lnTo>
                  <a:cubicBezTo>
                    <a:pt x="38100" y="3109976"/>
                    <a:pt x="112014" y="3183509"/>
                    <a:pt x="203454" y="3183509"/>
                  </a:cubicBezTo>
                  <a:lnTo>
                    <a:pt x="10745343" y="3183509"/>
                  </a:lnTo>
                  <a:cubicBezTo>
                    <a:pt x="10836783" y="3183509"/>
                    <a:pt x="10910698" y="3109976"/>
                    <a:pt x="10910698" y="3019679"/>
                  </a:cubicBezTo>
                  <a:lnTo>
                    <a:pt x="10910698" y="201930"/>
                  </a:lnTo>
                  <a:cubicBezTo>
                    <a:pt x="10910698" y="111633"/>
                    <a:pt x="10836783" y="38100"/>
                    <a:pt x="10745343" y="38100"/>
                  </a:cubicBezTo>
                  <a:lnTo>
                    <a:pt x="203454" y="38100"/>
                  </a:lnTo>
                  <a:lnTo>
                    <a:pt x="203454" y="19050"/>
                  </a:lnTo>
                  <a:lnTo>
                    <a:pt x="203454" y="38100"/>
                  </a:lnTo>
                  <a:cubicBezTo>
                    <a:pt x="112014" y="38100"/>
                    <a:pt x="38100" y="111633"/>
                    <a:pt x="38100" y="201930"/>
                  </a:cubicBezTo>
                  <a:close/>
                </a:path>
              </a:pathLst>
            </a:custGeom>
            <a:solidFill>
              <a:srgbClr val="D4CEC3"/>
            </a:solidFill>
          </p:spPr>
        </p:sp>
      </p:grpSp>
      <p:grpSp>
        <p:nvGrpSpPr>
          <p:cNvPr id="37" name="Group 37"/>
          <p:cNvGrpSpPr/>
          <p:nvPr/>
        </p:nvGrpSpPr>
        <p:grpSpPr>
          <a:xfrm>
            <a:off x="9222135" y="6467624"/>
            <a:ext cx="114300" cy="2387650"/>
            <a:chOff x="0" y="0"/>
            <a:chExt cx="152400" cy="3183533"/>
          </a:xfrm>
        </p:grpSpPr>
        <p:sp>
          <p:nvSpPr>
            <p:cNvPr id="38" name="Freeform 38"/>
            <p:cNvSpPr/>
            <p:nvPr/>
          </p:nvSpPr>
          <p:spPr>
            <a:xfrm>
              <a:off x="0" y="0"/>
              <a:ext cx="152400" cy="3183509"/>
            </a:xfrm>
            <a:custGeom>
              <a:avLst/>
              <a:gdLst/>
              <a:ahLst/>
              <a:cxnLst/>
              <a:rect l="l" t="t" r="r" b="b"/>
              <a:pathLst>
                <a:path w="152400" h="3183509">
                  <a:moveTo>
                    <a:pt x="0" y="42672"/>
                  </a:moveTo>
                  <a:cubicBezTo>
                    <a:pt x="0" y="19177"/>
                    <a:pt x="19177" y="0"/>
                    <a:pt x="42672" y="0"/>
                  </a:cubicBezTo>
                  <a:lnTo>
                    <a:pt x="109728" y="0"/>
                  </a:lnTo>
                  <a:cubicBezTo>
                    <a:pt x="133223" y="0"/>
                    <a:pt x="152400" y="19177"/>
                    <a:pt x="152400" y="42672"/>
                  </a:cubicBezTo>
                  <a:lnTo>
                    <a:pt x="152400" y="3140837"/>
                  </a:lnTo>
                  <a:cubicBezTo>
                    <a:pt x="152400" y="3164459"/>
                    <a:pt x="133223" y="3183509"/>
                    <a:pt x="109728" y="3183509"/>
                  </a:cubicBezTo>
                  <a:lnTo>
                    <a:pt x="42672" y="3183509"/>
                  </a:lnTo>
                  <a:cubicBezTo>
                    <a:pt x="19050" y="3183509"/>
                    <a:pt x="0" y="3164332"/>
                    <a:pt x="0" y="3140837"/>
                  </a:cubicBezTo>
                  <a:close/>
                </a:path>
              </a:pathLst>
            </a:custGeom>
            <a:solidFill>
              <a:srgbClr val="D3C5B6"/>
            </a:solidFill>
          </p:spPr>
        </p:sp>
      </p:grpSp>
      <p:sp>
        <p:nvSpPr>
          <p:cNvPr id="39" name="TextBox 39"/>
          <p:cNvSpPr txBox="1"/>
          <p:nvPr/>
        </p:nvSpPr>
        <p:spPr>
          <a:xfrm>
            <a:off x="9578579" y="6681192"/>
            <a:ext cx="2669827" cy="362247"/>
          </a:xfrm>
          <a:prstGeom prst="rect">
            <a:avLst/>
          </a:prstGeom>
        </p:spPr>
        <p:txBody>
          <a:bodyPr lIns="0" tIns="0" rIns="0" bIns="0" rtlCol="0" anchor="t">
            <a:spAutoFit/>
          </a:bodyPr>
          <a:lstStyle/>
          <a:p>
            <a:pPr algn="l">
              <a:lnSpc>
                <a:spcPts val="2625"/>
              </a:lnSpc>
            </a:pPr>
            <a:r>
              <a:rPr lang="en-US" sz="2062" b="1">
                <a:solidFill>
                  <a:srgbClr val="746558"/>
                </a:solidFill>
                <a:latin typeface="Arimo Bold"/>
                <a:ea typeface="Arimo Bold"/>
                <a:cs typeface="Arimo Bold"/>
                <a:sym typeface="Arimo Bold"/>
              </a:rPr>
              <a:t>Tableau de Bord</a:t>
            </a:r>
          </a:p>
        </p:txBody>
      </p:sp>
      <p:sp>
        <p:nvSpPr>
          <p:cNvPr id="40" name="TextBox 40"/>
          <p:cNvSpPr txBox="1"/>
          <p:nvPr/>
        </p:nvSpPr>
        <p:spPr>
          <a:xfrm>
            <a:off x="9578579" y="7085856"/>
            <a:ext cx="7613005"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Un </a:t>
            </a:r>
            <a:r>
              <a:rPr lang="en-US" sz="1625">
                <a:solidFill>
                  <a:srgbClr val="3E2513"/>
                </a:solidFill>
                <a:latin typeface="Arimo"/>
                <a:ea typeface="Arimo"/>
                <a:cs typeface="Arimo"/>
                <a:sym typeface="Arimo"/>
              </a:rPr>
              <a:t>aperçu rapide et visuel</a:t>
            </a:r>
            <a:r>
              <a:rPr lang="en-US" sz="1625">
                <a:solidFill>
                  <a:srgbClr val="746558"/>
                </a:solidFill>
                <a:latin typeface="Arimo"/>
                <a:ea typeface="Arimo"/>
                <a:cs typeface="Arimo"/>
                <a:sym typeface="Arimo"/>
              </a:rPr>
              <a:t> des données clés : nouvelles commandes, produits les plus vendus, statistiques de visiteurs.</a:t>
            </a:r>
          </a:p>
        </p:txBody>
      </p:sp>
      <p:sp>
        <p:nvSpPr>
          <p:cNvPr id="41" name="TextBox 41"/>
          <p:cNvSpPr txBox="1"/>
          <p:nvPr/>
        </p:nvSpPr>
        <p:spPr>
          <a:xfrm>
            <a:off x="9578579" y="7843986"/>
            <a:ext cx="7613005" cy="769144"/>
          </a:xfrm>
          <a:prstGeom prst="rect">
            <a:avLst/>
          </a:prstGeom>
        </p:spPr>
        <p:txBody>
          <a:bodyPr lIns="0" tIns="0" rIns="0" bIns="0" rtlCol="0" anchor="t">
            <a:spAutoFit/>
          </a:bodyPr>
          <a:lstStyle/>
          <a:p>
            <a:pPr marL="245070" lvl="1" indent="-122535" algn="l">
              <a:lnSpc>
                <a:spcPts val="2687"/>
              </a:lnSpc>
              <a:buFont typeface="Arial"/>
              <a:buChar char="•"/>
            </a:pPr>
            <a:r>
              <a:rPr lang="en-US" sz="1625">
                <a:solidFill>
                  <a:srgbClr val="746558"/>
                </a:solidFill>
                <a:latin typeface="Arimo"/>
                <a:ea typeface="Arimo"/>
                <a:cs typeface="Arimo"/>
                <a:sym typeface="Arimo"/>
              </a:rPr>
              <a:t>Outil d'aide à la décision pour les gérants de Gasik'art, permettant une </a:t>
            </a:r>
            <a:r>
              <a:rPr lang="en-US" sz="1625">
                <a:solidFill>
                  <a:srgbClr val="3E2513"/>
                </a:solidFill>
                <a:latin typeface="Arimo"/>
                <a:ea typeface="Arimo"/>
                <a:cs typeface="Arimo"/>
                <a:sym typeface="Arimo"/>
              </a:rPr>
              <a:t>meilleure compréhension de l'activité</a:t>
            </a:r>
            <a:r>
              <a:rPr lang="en-US" sz="1625">
                <a:solidFill>
                  <a:srgbClr val="746558"/>
                </a:solidFill>
                <a:latin typeface="Arimo"/>
                <a:ea typeface="Arimo"/>
                <a:cs typeface="Arimo"/>
                <a:sym typeface="Arimo"/>
              </a:rPr>
              <a:t> et des tendances.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911126" y="589955"/>
            <a:ext cx="16465749" cy="1417638"/>
          </a:xfrm>
          <a:prstGeom prst="rect">
            <a:avLst/>
          </a:prstGeom>
        </p:spPr>
        <p:txBody>
          <a:bodyPr lIns="0" tIns="0" rIns="0" bIns="0" rtlCol="0" anchor="t">
            <a:spAutoFit/>
          </a:bodyPr>
          <a:lstStyle/>
          <a:p>
            <a:pPr algn="l">
              <a:lnSpc>
                <a:spcPts val="5562"/>
              </a:lnSpc>
            </a:pPr>
            <a:r>
              <a:rPr lang="en-US" sz="4437" b="1" u="sng">
                <a:solidFill>
                  <a:srgbClr val="484237"/>
                </a:solidFill>
                <a:latin typeface="Arimo Bold"/>
                <a:ea typeface="Arimo Bold"/>
                <a:cs typeface="Arimo Bold"/>
                <a:sym typeface="Arimo Bold"/>
              </a:rPr>
              <a:t>4. Méthodologie et Déroulement du Projet : Une Approche Structurée</a:t>
            </a:r>
          </a:p>
        </p:txBody>
      </p:sp>
      <p:sp>
        <p:nvSpPr>
          <p:cNvPr id="7" name="TextBox 7"/>
          <p:cNvSpPr txBox="1"/>
          <p:nvPr/>
        </p:nvSpPr>
        <p:spPr>
          <a:xfrm>
            <a:off x="911126" y="2411760"/>
            <a:ext cx="16465749" cy="45973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Le projet a été mené selon une méthodologie rigoureuse, articulée en plusieurs étapes clés pour garantir la réussite et l'efficacité de la solution.</a:t>
            </a:r>
          </a:p>
        </p:txBody>
      </p:sp>
      <p:sp>
        <p:nvSpPr>
          <p:cNvPr id="8" name="TextBox 8"/>
          <p:cNvSpPr txBox="1"/>
          <p:nvPr/>
        </p:nvSpPr>
        <p:spPr>
          <a:xfrm>
            <a:off x="911126" y="3032372"/>
            <a:ext cx="227708" cy="35718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1</a:t>
            </a:r>
          </a:p>
        </p:txBody>
      </p:sp>
      <p:grpSp>
        <p:nvGrpSpPr>
          <p:cNvPr id="9" name="Group 9"/>
          <p:cNvGrpSpPr/>
          <p:nvPr/>
        </p:nvGrpSpPr>
        <p:grpSpPr>
          <a:xfrm>
            <a:off x="911126" y="3486150"/>
            <a:ext cx="5336679" cy="28575"/>
            <a:chOff x="0" y="0"/>
            <a:chExt cx="7115572" cy="38100"/>
          </a:xfrm>
        </p:grpSpPr>
        <p:sp>
          <p:nvSpPr>
            <p:cNvPr id="10" name="Freeform 10"/>
            <p:cNvSpPr/>
            <p:nvPr/>
          </p:nvSpPr>
          <p:spPr>
            <a:xfrm>
              <a:off x="0" y="0"/>
              <a:ext cx="7115556" cy="38100"/>
            </a:xfrm>
            <a:custGeom>
              <a:avLst/>
              <a:gdLst/>
              <a:ahLst/>
              <a:cxnLst/>
              <a:rect l="l" t="t" r="r" b="b"/>
              <a:pathLst>
                <a:path w="7115556" h="38100">
                  <a:moveTo>
                    <a:pt x="0" y="0"/>
                  </a:moveTo>
                  <a:lnTo>
                    <a:pt x="7115556" y="0"/>
                  </a:lnTo>
                  <a:lnTo>
                    <a:pt x="7115556" y="38100"/>
                  </a:lnTo>
                  <a:lnTo>
                    <a:pt x="0" y="38100"/>
                  </a:lnTo>
                  <a:close/>
                </a:path>
              </a:pathLst>
            </a:custGeom>
            <a:solidFill>
              <a:srgbClr val="D3C5B6"/>
            </a:solidFill>
          </p:spPr>
        </p:sp>
      </p:grpSp>
      <p:sp>
        <p:nvSpPr>
          <p:cNvPr id="11" name="TextBox 11"/>
          <p:cNvSpPr txBox="1"/>
          <p:nvPr/>
        </p:nvSpPr>
        <p:spPr>
          <a:xfrm>
            <a:off x="911126" y="3628579"/>
            <a:ext cx="4559350" cy="384422"/>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Analyse des Besoins de Gasik'art</a:t>
            </a:r>
          </a:p>
        </p:txBody>
      </p:sp>
      <p:sp>
        <p:nvSpPr>
          <p:cNvPr id="12" name="TextBox 12"/>
          <p:cNvSpPr txBox="1"/>
          <p:nvPr/>
        </p:nvSpPr>
        <p:spPr>
          <a:xfrm>
            <a:off x="911126" y="4054376"/>
            <a:ext cx="5336679" cy="118869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Identification précise des attentes fonctionnelles et techniques, ainsi que des spécificités liées à la vente de produits artisanaux.</a:t>
            </a:r>
          </a:p>
        </p:txBody>
      </p:sp>
      <p:sp>
        <p:nvSpPr>
          <p:cNvPr id="13" name="TextBox 13"/>
          <p:cNvSpPr txBox="1"/>
          <p:nvPr/>
        </p:nvSpPr>
        <p:spPr>
          <a:xfrm>
            <a:off x="911126" y="5284440"/>
            <a:ext cx="5336679" cy="82421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Entretiens avec les fondateurs et responsables pour comprendre la vision et les objectifs à long terme.</a:t>
            </a:r>
          </a:p>
        </p:txBody>
      </p:sp>
      <p:sp>
        <p:nvSpPr>
          <p:cNvPr id="14" name="TextBox 14"/>
          <p:cNvSpPr txBox="1"/>
          <p:nvPr/>
        </p:nvSpPr>
        <p:spPr>
          <a:xfrm>
            <a:off x="6475511" y="3032372"/>
            <a:ext cx="227708" cy="35718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2</a:t>
            </a:r>
          </a:p>
        </p:txBody>
      </p:sp>
      <p:grpSp>
        <p:nvGrpSpPr>
          <p:cNvPr id="15" name="Group 15"/>
          <p:cNvGrpSpPr/>
          <p:nvPr/>
        </p:nvGrpSpPr>
        <p:grpSpPr>
          <a:xfrm>
            <a:off x="6475511" y="3486150"/>
            <a:ext cx="5336827" cy="28575"/>
            <a:chOff x="0" y="0"/>
            <a:chExt cx="7115770" cy="38100"/>
          </a:xfrm>
        </p:grpSpPr>
        <p:sp>
          <p:nvSpPr>
            <p:cNvPr id="16" name="Freeform 16"/>
            <p:cNvSpPr/>
            <p:nvPr/>
          </p:nvSpPr>
          <p:spPr>
            <a:xfrm>
              <a:off x="0" y="0"/>
              <a:ext cx="7115810" cy="38100"/>
            </a:xfrm>
            <a:custGeom>
              <a:avLst/>
              <a:gdLst/>
              <a:ahLst/>
              <a:cxnLst/>
              <a:rect l="l" t="t" r="r" b="b"/>
              <a:pathLst>
                <a:path w="7115810" h="38100">
                  <a:moveTo>
                    <a:pt x="0" y="0"/>
                  </a:moveTo>
                  <a:lnTo>
                    <a:pt x="7115810" y="0"/>
                  </a:lnTo>
                  <a:lnTo>
                    <a:pt x="7115810" y="38100"/>
                  </a:lnTo>
                  <a:lnTo>
                    <a:pt x="0" y="38100"/>
                  </a:lnTo>
                  <a:close/>
                </a:path>
              </a:pathLst>
            </a:custGeom>
            <a:solidFill>
              <a:srgbClr val="D3C5B6"/>
            </a:solidFill>
          </p:spPr>
        </p:sp>
      </p:grpSp>
      <p:sp>
        <p:nvSpPr>
          <p:cNvPr id="17" name="TextBox 17"/>
          <p:cNvSpPr txBox="1"/>
          <p:nvPr/>
        </p:nvSpPr>
        <p:spPr>
          <a:xfrm>
            <a:off x="6475511" y="3628579"/>
            <a:ext cx="3837086" cy="384422"/>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Prototypage de la Maquette</a:t>
            </a:r>
          </a:p>
        </p:txBody>
      </p:sp>
      <p:sp>
        <p:nvSpPr>
          <p:cNvPr id="18" name="TextBox 18"/>
          <p:cNvSpPr txBox="1"/>
          <p:nvPr/>
        </p:nvSpPr>
        <p:spPr>
          <a:xfrm>
            <a:off x="6475511" y="4054376"/>
            <a:ext cx="5336827" cy="82421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Utilisation de Canva Pro pour la conception des wireframes et des maquettes graphiques.</a:t>
            </a:r>
          </a:p>
        </p:txBody>
      </p:sp>
      <p:sp>
        <p:nvSpPr>
          <p:cNvPr id="19" name="TextBox 19"/>
          <p:cNvSpPr txBox="1"/>
          <p:nvPr/>
        </p:nvSpPr>
        <p:spPr>
          <a:xfrm>
            <a:off x="6475511" y="4919960"/>
            <a:ext cx="5336827" cy="118869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Définition d'une </a:t>
            </a:r>
            <a:r>
              <a:rPr lang="en-US" sz="1750">
                <a:solidFill>
                  <a:srgbClr val="3E2513"/>
                </a:solidFill>
                <a:latin typeface="Arimo"/>
                <a:ea typeface="Arimo"/>
                <a:cs typeface="Arimo"/>
                <a:sym typeface="Arimo"/>
              </a:rPr>
              <a:t>palette de couleurs inspirée de l'artisanat malgache</a:t>
            </a:r>
            <a:r>
              <a:rPr lang="en-US" sz="1750">
                <a:solidFill>
                  <a:srgbClr val="746558"/>
                </a:solidFill>
                <a:latin typeface="Arimo"/>
                <a:ea typeface="Arimo"/>
                <a:cs typeface="Arimo"/>
                <a:sym typeface="Arimo"/>
              </a:rPr>
              <a:t> (beige, marron, vert terre, doré) pour une identité visuelle cohérente.</a:t>
            </a:r>
          </a:p>
        </p:txBody>
      </p:sp>
      <p:sp>
        <p:nvSpPr>
          <p:cNvPr id="20" name="TextBox 20"/>
          <p:cNvSpPr txBox="1"/>
          <p:nvPr/>
        </p:nvSpPr>
        <p:spPr>
          <a:xfrm>
            <a:off x="12040046" y="3032372"/>
            <a:ext cx="227708" cy="35718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3</a:t>
            </a:r>
          </a:p>
        </p:txBody>
      </p:sp>
      <p:grpSp>
        <p:nvGrpSpPr>
          <p:cNvPr id="21" name="Group 21"/>
          <p:cNvGrpSpPr/>
          <p:nvPr/>
        </p:nvGrpSpPr>
        <p:grpSpPr>
          <a:xfrm>
            <a:off x="12040046" y="3486150"/>
            <a:ext cx="5336679" cy="28575"/>
            <a:chOff x="0" y="0"/>
            <a:chExt cx="7115572" cy="38100"/>
          </a:xfrm>
        </p:grpSpPr>
        <p:sp>
          <p:nvSpPr>
            <p:cNvPr id="22" name="Freeform 22"/>
            <p:cNvSpPr/>
            <p:nvPr/>
          </p:nvSpPr>
          <p:spPr>
            <a:xfrm>
              <a:off x="0" y="0"/>
              <a:ext cx="7115556" cy="38100"/>
            </a:xfrm>
            <a:custGeom>
              <a:avLst/>
              <a:gdLst/>
              <a:ahLst/>
              <a:cxnLst/>
              <a:rect l="l" t="t" r="r" b="b"/>
              <a:pathLst>
                <a:path w="7115556" h="38100">
                  <a:moveTo>
                    <a:pt x="0" y="0"/>
                  </a:moveTo>
                  <a:lnTo>
                    <a:pt x="7115556" y="0"/>
                  </a:lnTo>
                  <a:lnTo>
                    <a:pt x="7115556" y="38100"/>
                  </a:lnTo>
                  <a:lnTo>
                    <a:pt x="0" y="38100"/>
                  </a:lnTo>
                  <a:close/>
                </a:path>
              </a:pathLst>
            </a:custGeom>
            <a:solidFill>
              <a:srgbClr val="D3C5B6"/>
            </a:solidFill>
          </p:spPr>
        </p:sp>
      </p:grpSp>
      <p:sp>
        <p:nvSpPr>
          <p:cNvPr id="23" name="TextBox 23"/>
          <p:cNvSpPr txBox="1"/>
          <p:nvPr/>
        </p:nvSpPr>
        <p:spPr>
          <a:xfrm>
            <a:off x="12040046" y="3628579"/>
            <a:ext cx="5089624" cy="384422"/>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Développement du Site E-commerce</a:t>
            </a:r>
          </a:p>
        </p:txBody>
      </p:sp>
      <p:sp>
        <p:nvSpPr>
          <p:cNvPr id="24" name="TextBox 24"/>
          <p:cNvSpPr txBox="1"/>
          <p:nvPr/>
        </p:nvSpPr>
        <p:spPr>
          <a:xfrm>
            <a:off x="12040046" y="4054376"/>
            <a:ext cx="5336679" cy="106203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Implémentation des interfaces utilisateur avec </a:t>
            </a:r>
            <a:r>
              <a:rPr lang="en-US" sz="1750">
                <a:solidFill>
                  <a:srgbClr val="3E2513"/>
                </a:solidFill>
                <a:latin typeface="Arimo"/>
                <a:ea typeface="Arimo"/>
                <a:cs typeface="Arimo"/>
                <a:sym typeface="Arimo"/>
              </a:rPr>
              <a:t>HTML /CSS et Bootstrap</a:t>
            </a:r>
            <a:r>
              <a:rPr lang="en-US" sz="1750">
                <a:solidFill>
                  <a:srgbClr val="746558"/>
                </a:solidFill>
                <a:latin typeface="Arimo"/>
                <a:ea typeface="Arimo"/>
                <a:cs typeface="Arimo"/>
                <a:sym typeface="Arimo"/>
              </a:rPr>
              <a:t>, assurant un design responsif et attrayant.</a:t>
            </a:r>
          </a:p>
        </p:txBody>
      </p:sp>
      <p:sp>
        <p:nvSpPr>
          <p:cNvPr id="25" name="TextBox 25"/>
          <p:cNvSpPr txBox="1"/>
          <p:nvPr/>
        </p:nvSpPr>
        <p:spPr>
          <a:xfrm>
            <a:off x="12040046" y="5284440"/>
            <a:ext cx="5336679" cy="118869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Développement du back-end avec </a:t>
            </a:r>
            <a:r>
              <a:rPr lang="en-US" sz="1750">
                <a:solidFill>
                  <a:srgbClr val="3E2513"/>
                </a:solidFill>
                <a:latin typeface="Arimo"/>
                <a:ea typeface="Arimo"/>
                <a:cs typeface="Arimo"/>
                <a:sym typeface="Arimo"/>
              </a:rPr>
              <a:t>PHP</a:t>
            </a:r>
            <a:r>
              <a:rPr lang="en-US" sz="1750">
                <a:solidFill>
                  <a:srgbClr val="746558"/>
                </a:solidFill>
                <a:latin typeface="Arimo"/>
                <a:ea typeface="Arimo"/>
                <a:cs typeface="Arimo"/>
                <a:sym typeface="Arimo"/>
              </a:rPr>
              <a:t> pour la logique métier et la gestion des données via </a:t>
            </a:r>
            <a:r>
              <a:rPr lang="en-US" sz="1750">
                <a:solidFill>
                  <a:srgbClr val="3E2513"/>
                </a:solidFill>
                <a:latin typeface="Arimo"/>
                <a:ea typeface="Arimo"/>
                <a:cs typeface="Arimo"/>
                <a:sym typeface="Arimo"/>
              </a:rPr>
              <a:t>MySQL/MariaDB</a:t>
            </a:r>
            <a:r>
              <a:rPr lang="en-US" sz="1750">
                <a:solidFill>
                  <a:srgbClr val="746558"/>
                </a:solidFill>
                <a:latin typeface="Arimo"/>
                <a:ea typeface="Arimo"/>
                <a:cs typeface="Arimo"/>
                <a:sym typeface="Arimo"/>
              </a:rPr>
              <a:t>.</a:t>
            </a:r>
          </a:p>
        </p:txBody>
      </p:sp>
      <p:sp>
        <p:nvSpPr>
          <p:cNvPr id="26" name="TextBox 26"/>
          <p:cNvSpPr txBox="1"/>
          <p:nvPr/>
        </p:nvSpPr>
        <p:spPr>
          <a:xfrm>
            <a:off x="911126" y="6776294"/>
            <a:ext cx="227708" cy="35718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4</a:t>
            </a:r>
          </a:p>
        </p:txBody>
      </p:sp>
      <p:grpSp>
        <p:nvGrpSpPr>
          <p:cNvPr id="27" name="Group 27"/>
          <p:cNvGrpSpPr/>
          <p:nvPr/>
        </p:nvGrpSpPr>
        <p:grpSpPr>
          <a:xfrm>
            <a:off x="911126" y="7230070"/>
            <a:ext cx="8118873" cy="28575"/>
            <a:chOff x="0" y="0"/>
            <a:chExt cx="10825163" cy="38100"/>
          </a:xfrm>
        </p:grpSpPr>
        <p:sp>
          <p:nvSpPr>
            <p:cNvPr id="28" name="Freeform 28"/>
            <p:cNvSpPr/>
            <p:nvPr/>
          </p:nvSpPr>
          <p:spPr>
            <a:xfrm>
              <a:off x="0" y="0"/>
              <a:ext cx="10825226" cy="38100"/>
            </a:xfrm>
            <a:custGeom>
              <a:avLst/>
              <a:gdLst/>
              <a:ahLst/>
              <a:cxnLst/>
              <a:rect l="l" t="t" r="r" b="b"/>
              <a:pathLst>
                <a:path w="10825226" h="38100">
                  <a:moveTo>
                    <a:pt x="0" y="0"/>
                  </a:moveTo>
                  <a:lnTo>
                    <a:pt x="10825226" y="0"/>
                  </a:lnTo>
                  <a:lnTo>
                    <a:pt x="10825226" y="38100"/>
                  </a:lnTo>
                  <a:lnTo>
                    <a:pt x="0" y="38100"/>
                  </a:lnTo>
                  <a:close/>
                </a:path>
              </a:pathLst>
            </a:custGeom>
            <a:solidFill>
              <a:srgbClr val="D3C5B6"/>
            </a:solidFill>
          </p:spPr>
        </p:sp>
      </p:grpSp>
      <p:sp>
        <p:nvSpPr>
          <p:cNvPr id="29" name="TextBox 29"/>
          <p:cNvSpPr txBox="1"/>
          <p:nvPr/>
        </p:nvSpPr>
        <p:spPr>
          <a:xfrm>
            <a:off x="911126" y="7372499"/>
            <a:ext cx="5088880" cy="384422"/>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Création de l’Espace Administrateur</a:t>
            </a:r>
          </a:p>
        </p:txBody>
      </p:sp>
      <p:sp>
        <p:nvSpPr>
          <p:cNvPr id="30" name="TextBox 30"/>
          <p:cNvSpPr txBox="1"/>
          <p:nvPr/>
        </p:nvSpPr>
        <p:spPr>
          <a:xfrm>
            <a:off x="911126" y="7798296"/>
            <a:ext cx="8118873" cy="82421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Développement d'une interface sécurisée pour la gestion autonome des contenus, produits et commandes par l'équipe Gasik'art.</a:t>
            </a:r>
          </a:p>
        </p:txBody>
      </p:sp>
      <p:sp>
        <p:nvSpPr>
          <p:cNvPr id="31" name="TextBox 31"/>
          <p:cNvSpPr txBox="1"/>
          <p:nvPr/>
        </p:nvSpPr>
        <p:spPr>
          <a:xfrm>
            <a:off x="911126" y="8663880"/>
            <a:ext cx="8118873" cy="82421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Conception axée sur la simplicité d'utilisation pour des utilisateurs non techniques.</a:t>
            </a:r>
          </a:p>
        </p:txBody>
      </p:sp>
      <p:sp>
        <p:nvSpPr>
          <p:cNvPr id="32" name="TextBox 32"/>
          <p:cNvSpPr txBox="1"/>
          <p:nvPr/>
        </p:nvSpPr>
        <p:spPr>
          <a:xfrm>
            <a:off x="9257705" y="6776294"/>
            <a:ext cx="227708" cy="357188"/>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5</a:t>
            </a:r>
          </a:p>
        </p:txBody>
      </p:sp>
      <p:grpSp>
        <p:nvGrpSpPr>
          <p:cNvPr id="33" name="Group 33"/>
          <p:cNvGrpSpPr/>
          <p:nvPr/>
        </p:nvGrpSpPr>
        <p:grpSpPr>
          <a:xfrm>
            <a:off x="9257705" y="7230070"/>
            <a:ext cx="8119021" cy="28575"/>
            <a:chOff x="0" y="0"/>
            <a:chExt cx="10825362" cy="38100"/>
          </a:xfrm>
        </p:grpSpPr>
        <p:sp>
          <p:nvSpPr>
            <p:cNvPr id="34" name="Freeform 34"/>
            <p:cNvSpPr/>
            <p:nvPr/>
          </p:nvSpPr>
          <p:spPr>
            <a:xfrm>
              <a:off x="0" y="0"/>
              <a:ext cx="10825353" cy="38100"/>
            </a:xfrm>
            <a:custGeom>
              <a:avLst/>
              <a:gdLst/>
              <a:ahLst/>
              <a:cxnLst/>
              <a:rect l="l" t="t" r="r" b="b"/>
              <a:pathLst>
                <a:path w="10825353" h="38100">
                  <a:moveTo>
                    <a:pt x="0" y="0"/>
                  </a:moveTo>
                  <a:lnTo>
                    <a:pt x="10825353" y="0"/>
                  </a:lnTo>
                  <a:lnTo>
                    <a:pt x="10825353" y="38100"/>
                  </a:lnTo>
                  <a:lnTo>
                    <a:pt x="0" y="38100"/>
                  </a:lnTo>
                  <a:close/>
                </a:path>
              </a:pathLst>
            </a:custGeom>
            <a:solidFill>
              <a:srgbClr val="D3C5B6"/>
            </a:solidFill>
          </p:spPr>
        </p:sp>
      </p:grpSp>
      <p:sp>
        <p:nvSpPr>
          <p:cNvPr id="35" name="TextBox 35"/>
          <p:cNvSpPr txBox="1"/>
          <p:nvPr/>
        </p:nvSpPr>
        <p:spPr>
          <a:xfrm>
            <a:off x="9257705" y="7372499"/>
            <a:ext cx="3864769" cy="384422"/>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Mise en Place de la Sécurité</a:t>
            </a:r>
          </a:p>
        </p:txBody>
      </p:sp>
      <p:sp>
        <p:nvSpPr>
          <p:cNvPr id="36" name="TextBox 36"/>
          <p:cNvSpPr txBox="1"/>
          <p:nvPr/>
        </p:nvSpPr>
        <p:spPr>
          <a:xfrm>
            <a:off x="9257705" y="7798296"/>
            <a:ext cx="8119021" cy="82421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Intégration de mécanismes d'</a:t>
            </a:r>
            <a:r>
              <a:rPr lang="en-US" sz="1750">
                <a:solidFill>
                  <a:srgbClr val="3E2513"/>
                </a:solidFill>
                <a:latin typeface="Arimo"/>
                <a:ea typeface="Arimo"/>
                <a:cs typeface="Arimo"/>
                <a:sym typeface="Arimo"/>
              </a:rPr>
              <a:t>authentification robustes</a:t>
            </a:r>
            <a:r>
              <a:rPr lang="en-US" sz="1750">
                <a:solidFill>
                  <a:srgbClr val="746558"/>
                </a:solidFill>
                <a:latin typeface="Arimo"/>
                <a:ea typeface="Arimo"/>
                <a:cs typeface="Arimo"/>
                <a:sym typeface="Arimo"/>
              </a:rPr>
              <a:t> et de gestion des sessions pour protéger les données des utilisateurs et de l'entreprise.</a:t>
            </a:r>
          </a:p>
        </p:txBody>
      </p:sp>
      <p:sp>
        <p:nvSpPr>
          <p:cNvPr id="37" name="TextBox 37"/>
          <p:cNvSpPr txBox="1"/>
          <p:nvPr/>
        </p:nvSpPr>
        <p:spPr>
          <a:xfrm>
            <a:off x="9257705" y="8663880"/>
            <a:ext cx="8119021" cy="459730"/>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Mesures de prévention contre les vulnérabilités courantes du web.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902345" y="704106"/>
            <a:ext cx="11099899" cy="711200"/>
          </a:xfrm>
          <a:prstGeom prst="rect">
            <a:avLst/>
          </a:prstGeom>
        </p:spPr>
        <p:txBody>
          <a:bodyPr lIns="0" tIns="0" rIns="0" bIns="0" rtlCol="0" anchor="t">
            <a:spAutoFit/>
          </a:bodyPr>
          <a:lstStyle/>
          <a:p>
            <a:pPr algn="l">
              <a:lnSpc>
                <a:spcPts val="5500"/>
              </a:lnSpc>
            </a:pPr>
            <a:r>
              <a:rPr lang="en-US" sz="4437" b="1" u="sng">
                <a:solidFill>
                  <a:srgbClr val="484237"/>
                </a:solidFill>
                <a:latin typeface="Arimo Bold"/>
                <a:ea typeface="Arimo Bold"/>
                <a:cs typeface="Arimo Bold"/>
                <a:sym typeface="Arimo Bold"/>
              </a:rPr>
              <a:t>Outils Techniques et Challenges Relevés</a:t>
            </a:r>
          </a:p>
        </p:txBody>
      </p:sp>
      <p:sp>
        <p:nvSpPr>
          <p:cNvPr id="7" name="TextBox 7"/>
          <p:cNvSpPr txBox="1"/>
          <p:nvPr/>
        </p:nvSpPr>
        <p:spPr>
          <a:xfrm>
            <a:off x="902345" y="1803052"/>
            <a:ext cx="16483310" cy="456159"/>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Le développement du projet a nécessité l'utilisation de plusieurs outils et technologies, et a permis de surmonter diverses difficultés.</a:t>
            </a:r>
          </a:p>
        </p:txBody>
      </p:sp>
      <p:sp>
        <p:nvSpPr>
          <p:cNvPr id="8" name="TextBox 8"/>
          <p:cNvSpPr txBox="1"/>
          <p:nvPr/>
        </p:nvSpPr>
        <p:spPr>
          <a:xfrm>
            <a:off x="902345" y="2700338"/>
            <a:ext cx="3383905" cy="461070"/>
          </a:xfrm>
          <a:prstGeom prst="rect">
            <a:avLst/>
          </a:prstGeom>
        </p:spPr>
        <p:txBody>
          <a:bodyPr lIns="0" tIns="0" rIns="0" bIns="0" rtlCol="0" anchor="t">
            <a:spAutoFit/>
          </a:bodyPr>
          <a:lstStyle/>
          <a:p>
            <a:pPr algn="l">
              <a:lnSpc>
                <a:spcPts val="3312"/>
              </a:lnSpc>
            </a:pPr>
            <a:r>
              <a:rPr lang="en-US" sz="2625" b="1">
                <a:solidFill>
                  <a:srgbClr val="484237"/>
                </a:solidFill>
                <a:latin typeface="Arimo Bold"/>
                <a:ea typeface="Arimo Bold"/>
                <a:cs typeface="Arimo Bold"/>
                <a:sym typeface="Arimo Bold"/>
              </a:rPr>
              <a:t>Outils Utilisés</a:t>
            </a:r>
          </a:p>
        </p:txBody>
      </p:sp>
      <p:grpSp>
        <p:nvGrpSpPr>
          <p:cNvPr id="9" name="Group 9"/>
          <p:cNvGrpSpPr/>
          <p:nvPr/>
        </p:nvGrpSpPr>
        <p:grpSpPr>
          <a:xfrm>
            <a:off x="897583" y="3410396"/>
            <a:ext cx="7975998" cy="4074319"/>
            <a:chOff x="0" y="0"/>
            <a:chExt cx="10634663" cy="5432425"/>
          </a:xfrm>
        </p:grpSpPr>
        <p:sp>
          <p:nvSpPr>
            <p:cNvPr id="10" name="Freeform 10"/>
            <p:cNvSpPr/>
            <p:nvPr/>
          </p:nvSpPr>
          <p:spPr>
            <a:xfrm>
              <a:off x="0" y="0"/>
              <a:ext cx="10634726" cy="5432425"/>
            </a:xfrm>
            <a:custGeom>
              <a:avLst/>
              <a:gdLst/>
              <a:ahLst/>
              <a:cxnLst/>
              <a:rect l="l" t="t" r="r" b="b"/>
              <a:pathLst>
                <a:path w="10634726" h="5432425">
                  <a:moveTo>
                    <a:pt x="0" y="51435"/>
                  </a:moveTo>
                  <a:cubicBezTo>
                    <a:pt x="0" y="22987"/>
                    <a:pt x="23114" y="0"/>
                    <a:pt x="51562" y="0"/>
                  </a:cubicBezTo>
                  <a:lnTo>
                    <a:pt x="10583164" y="0"/>
                  </a:lnTo>
                  <a:lnTo>
                    <a:pt x="10583164" y="6350"/>
                  </a:lnTo>
                  <a:lnTo>
                    <a:pt x="10583164" y="0"/>
                  </a:lnTo>
                  <a:cubicBezTo>
                    <a:pt x="10611612" y="0"/>
                    <a:pt x="10634726" y="22987"/>
                    <a:pt x="10634726" y="51435"/>
                  </a:cubicBezTo>
                  <a:lnTo>
                    <a:pt x="10628376" y="51435"/>
                  </a:lnTo>
                  <a:lnTo>
                    <a:pt x="10634726" y="51435"/>
                  </a:lnTo>
                  <a:lnTo>
                    <a:pt x="10634726" y="5380990"/>
                  </a:lnTo>
                  <a:lnTo>
                    <a:pt x="10628376" y="5380990"/>
                  </a:lnTo>
                  <a:lnTo>
                    <a:pt x="10634726" y="5380990"/>
                  </a:lnTo>
                  <a:cubicBezTo>
                    <a:pt x="10634726" y="5409438"/>
                    <a:pt x="10611612" y="5432425"/>
                    <a:pt x="10583164" y="5432425"/>
                  </a:cubicBezTo>
                  <a:lnTo>
                    <a:pt x="10583164" y="5426075"/>
                  </a:lnTo>
                  <a:lnTo>
                    <a:pt x="10583164" y="5432425"/>
                  </a:lnTo>
                  <a:lnTo>
                    <a:pt x="51562" y="5432425"/>
                  </a:lnTo>
                  <a:lnTo>
                    <a:pt x="51562" y="5426075"/>
                  </a:lnTo>
                  <a:lnTo>
                    <a:pt x="51562" y="5432425"/>
                  </a:lnTo>
                  <a:cubicBezTo>
                    <a:pt x="23114" y="5432425"/>
                    <a:pt x="0" y="5409438"/>
                    <a:pt x="0" y="5380990"/>
                  </a:cubicBezTo>
                  <a:lnTo>
                    <a:pt x="0" y="51435"/>
                  </a:lnTo>
                  <a:lnTo>
                    <a:pt x="6350" y="51435"/>
                  </a:lnTo>
                  <a:lnTo>
                    <a:pt x="0" y="51435"/>
                  </a:lnTo>
                  <a:moveTo>
                    <a:pt x="12700" y="51435"/>
                  </a:moveTo>
                  <a:lnTo>
                    <a:pt x="12700" y="5380990"/>
                  </a:lnTo>
                  <a:lnTo>
                    <a:pt x="6350" y="5380990"/>
                  </a:lnTo>
                  <a:lnTo>
                    <a:pt x="12700" y="5380990"/>
                  </a:lnTo>
                  <a:cubicBezTo>
                    <a:pt x="12700" y="5402453"/>
                    <a:pt x="30099" y="5419725"/>
                    <a:pt x="51562" y="5419725"/>
                  </a:cubicBezTo>
                  <a:lnTo>
                    <a:pt x="10583164" y="5419725"/>
                  </a:lnTo>
                  <a:cubicBezTo>
                    <a:pt x="10604627" y="5419725"/>
                    <a:pt x="10622026" y="5402326"/>
                    <a:pt x="10622026" y="5380990"/>
                  </a:cubicBezTo>
                  <a:lnTo>
                    <a:pt x="10622026" y="51435"/>
                  </a:lnTo>
                  <a:cubicBezTo>
                    <a:pt x="10622026" y="29972"/>
                    <a:pt x="10604627" y="12700"/>
                    <a:pt x="10583164" y="12700"/>
                  </a:cubicBezTo>
                  <a:lnTo>
                    <a:pt x="51562" y="12700"/>
                  </a:lnTo>
                  <a:lnTo>
                    <a:pt x="51562" y="6350"/>
                  </a:lnTo>
                  <a:lnTo>
                    <a:pt x="51562" y="12700"/>
                  </a:lnTo>
                  <a:cubicBezTo>
                    <a:pt x="30099" y="12700"/>
                    <a:pt x="12700" y="30099"/>
                    <a:pt x="12700" y="51435"/>
                  </a:cubicBezTo>
                  <a:close/>
                </a:path>
              </a:pathLst>
            </a:custGeom>
            <a:solidFill>
              <a:srgbClr val="000000">
                <a:alpha val="392"/>
              </a:srgbClr>
            </a:solidFill>
          </p:spPr>
        </p:sp>
      </p:grpSp>
      <p:grpSp>
        <p:nvGrpSpPr>
          <p:cNvPr id="11" name="Group 11"/>
          <p:cNvGrpSpPr/>
          <p:nvPr/>
        </p:nvGrpSpPr>
        <p:grpSpPr>
          <a:xfrm>
            <a:off x="911870" y="3424684"/>
            <a:ext cx="7947423" cy="1011436"/>
            <a:chOff x="0" y="0"/>
            <a:chExt cx="10596563" cy="1348582"/>
          </a:xfrm>
        </p:grpSpPr>
        <p:sp>
          <p:nvSpPr>
            <p:cNvPr id="12" name="Freeform 12"/>
            <p:cNvSpPr/>
            <p:nvPr/>
          </p:nvSpPr>
          <p:spPr>
            <a:xfrm>
              <a:off x="0" y="0"/>
              <a:ext cx="10596626" cy="1348613"/>
            </a:xfrm>
            <a:custGeom>
              <a:avLst/>
              <a:gdLst/>
              <a:ahLst/>
              <a:cxnLst/>
              <a:rect l="l" t="t" r="r" b="b"/>
              <a:pathLst>
                <a:path w="10596626" h="1348613">
                  <a:moveTo>
                    <a:pt x="0" y="0"/>
                  </a:moveTo>
                  <a:lnTo>
                    <a:pt x="10596626" y="0"/>
                  </a:lnTo>
                  <a:lnTo>
                    <a:pt x="10596626" y="1348613"/>
                  </a:lnTo>
                  <a:lnTo>
                    <a:pt x="0" y="1348613"/>
                  </a:lnTo>
                  <a:close/>
                </a:path>
              </a:pathLst>
            </a:custGeom>
            <a:solidFill>
              <a:srgbClr val="FFFFFF">
                <a:alpha val="0"/>
              </a:srgbClr>
            </a:solidFill>
          </p:spPr>
        </p:sp>
      </p:grpSp>
      <p:sp>
        <p:nvSpPr>
          <p:cNvPr id="13" name="TextBox 13"/>
          <p:cNvSpPr txBox="1"/>
          <p:nvPr/>
        </p:nvSpPr>
        <p:spPr>
          <a:xfrm>
            <a:off x="1137345" y="3474244"/>
            <a:ext cx="1928515"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Design &amp; Prototypage</a:t>
            </a:r>
          </a:p>
        </p:txBody>
      </p:sp>
      <p:sp>
        <p:nvSpPr>
          <p:cNvPr id="14" name="TextBox 14"/>
          <p:cNvSpPr txBox="1"/>
          <p:nvPr/>
        </p:nvSpPr>
        <p:spPr>
          <a:xfrm>
            <a:off x="3526334" y="3474244"/>
            <a:ext cx="5107484" cy="817066"/>
          </a:xfrm>
          <a:prstGeom prst="rect">
            <a:avLst/>
          </a:prstGeom>
        </p:spPr>
        <p:txBody>
          <a:bodyPr lIns="0" tIns="0" rIns="0" bIns="0" rtlCol="0" anchor="t">
            <a:spAutoFit/>
          </a:bodyPr>
          <a:lstStyle/>
          <a:p>
            <a:pPr algn="l">
              <a:lnSpc>
                <a:spcPts val="2812"/>
              </a:lnSpc>
            </a:pPr>
            <a:r>
              <a:rPr lang="en-US" sz="1750">
                <a:solidFill>
                  <a:srgbClr val="3E2513"/>
                </a:solidFill>
                <a:latin typeface="Arimo"/>
                <a:ea typeface="Arimo"/>
                <a:cs typeface="Arimo"/>
                <a:sym typeface="Arimo"/>
              </a:rPr>
              <a:t>Canva Pro</a:t>
            </a:r>
            <a:r>
              <a:rPr lang="en-US" sz="1750">
                <a:solidFill>
                  <a:srgbClr val="746558"/>
                </a:solidFill>
                <a:latin typeface="Arimo"/>
                <a:ea typeface="Arimo"/>
                <a:cs typeface="Arimo"/>
                <a:sym typeface="Arimo"/>
              </a:rPr>
              <a:t> pour les maquettes visuelles et l'identité graphique.</a:t>
            </a:r>
          </a:p>
        </p:txBody>
      </p:sp>
      <p:grpSp>
        <p:nvGrpSpPr>
          <p:cNvPr id="15" name="Group 15"/>
          <p:cNvGrpSpPr/>
          <p:nvPr/>
        </p:nvGrpSpPr>
        <p:grpSpPr>
          <a:xfrm>
            <a:off x="911870" y="4436120"/>
            <a:ext cx="7947423" cy="1011436"/>
            <a:chOff x="0" y="0"/>
            <a:chExt cx="10596563" cy="1348582"/>
          </a:xfrm>
        </p:grpSpPr>
        <p:sp>
          <p:nvSpPr>
            <p:cNvPr id="16" name="Freeform 16"/>
            <p:cNvSpPr/>
            <p:nvPr/>
          </p:nvSpPr>
          <p:spPr>
            <a:xfrm>
              <a:off x="0" y="0"/>
              <a:ext cx="10596626" cy="1348613"/>
            </a:xfrm>
            <a:custGeom>
              <a:avLst/>
              <a:gdLst/>
              <a:ahLst/>
              <a:cxnLst/>
              <a:rect l="l" t="t" r="r" b="b"/>
              <a:pathLst>
                <a:path w="10596626" h="1348613">
                  <a:moveTo>
                    <a:pt x="0" y="0"/>
                  </a:moveTo>
                  <a:lnTo>
                    <a:pt x="10596626" y="0"/>
                  </a:lnTo>
                  <a:lnTo>
                    <a:pt x="10596626" y="1348613"/>
                  </a:lnTo>
                  <a:lnTo>
                    <a:pt x="0" y="1348613"/>
                  </a:lnTo>
                  <a:close/>
                </a:path>
              </a:pathLst>
            </a:custGeom>
            <a:solidFill>
              <a:srgbClr val="000000">
                <a:alpha val="0"/>
              </a:srgbClr>
            </a:solidFill>
          </p:spPr>
        </p:sp>
      </p:grpSp>
      <p:sp>
        <p:nvSpPr>
          <p:cNvPr id="17" name="TextBox 17"/>
          <p:cNvSpPr txBox="1"/>
          <p:nvPr/>
        </p:nvSpPr>
        <p:spPr>
          <a:xfrm>
            <a:off x="1137345" y="4485680"/>
            <a:ext cx="1928515" cy="456159"/>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Développement</a:t>
            </a:r>
          </a:p>
        </p:txBody>
      </p:sp>
      <p:sp>
        <p:nvSpPr>
          <p:cNvPr id="18" name="TextBox 18"/>
          <p:cNvSpPr txBox="1"/>
          <p:nvPr/>
        </p:nvSpPr>
        <p:spPr>
          <a:xfrm>
            <a:off x="3526334" y="4485680"/>
            <a:ext cx="5107484" cy="709612"/>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VS code comme environnement de développement collaboratif.</a:t>
            </a:r>
          </a:p>
        </p:txBody>
      </p:sp>
      <p:grpSp>
        <p:nvGrpSpPr>
          <p:cNvPr id="19" name="Group 19"/>
          <p:cNvGrpSpPr/>
          <p:nvPr/>
        </p:nvGrpSpPr>
        <p:grpSpPr>
          <a:xfrm>
            <a:off x="911870" y="5447556"/>
            <a:ext cx="7947423" cy="1011436"/>
            <a:chOff x="0" y="0"/>
            <a:chExt cx="10596563" cy="1348582"/>
          </a:xfrm>
        </p:grpSpPr>
        <p:sp>
          <p:nvSpPr>
            <p:cNvPr id="20" name="Freeform 20"/>
            <p:cNvSpPr/>
            <p:nvPr/>
          </p:nvSpPr>
          <p:spPr>
            <a:xfrm>
              <a:off x="0" y="0"/>
              <a:ext cx="10596626" cy="1348613"/>
            </a:xfrm>
            <a:custGeom>
              <a:avLst/>
              <a:gdLst/>
              <a:ahLst/>
              <a:cxnLst/>
              <a:rect l="l" t="t" r="r" b="b"/>
              <a:pathLst>
                <a:path w="10596626" h="1348613">
                  <a:moveTo>
                    <a:pt x="0" y="0"/>
                  </a:moveTo>
                  <a:lnTo>
                    <a:pt x="10596626" y="0"/>
                  </a:lnTo>
                  <a:lnTo>
                    <a:pt x="10596626" y="1348613"/>
                  </a:lnTo>
                  <a:lnTo>
                    <a:pt x="0" y="1348613"/>
                  </a:lnTo>
                  <a:close/>
                </a:path>
              </a:pathLst>
            </a:custGeom>
            <a:solidFill>
              <a:srgbClr val="FFFFFF">
                <a:alpha val="0"/>
              </a:srgbClr>
            </a:solidFill>
          </p:spPr>
        </p:sp>
      </p:grpSp>
      <p:sp>
        <p:nvSpPr>
          <p:cNvPr id="21" name="TextBox 21"/>
          <p:cNvSpPr txBox="1"/>
          <p:nvPr/>
        </p:nvSpPr>
        <p:spPr>
          <a:xfrm>
            <a:off x="1137345" y="5497116"/>
            <a:ext cx="1928515" cy="456159"/>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Framework CSS</a:t>
            </a:r>
          </a:p>
        </p:txBody>
      </p:sp>
      <p:sp>
        <p:nvSpPr>
          <p:cNvPr id="22" name="TextBox 22"/>
          <p:cNvSpPr txBox="1"/>
          <p:nvPr/>
        </p:nvSpPr>
        <p:spPr>
          <a:xfrm>
            <a:off x="3526334" y="5497116"/>
            <a:ext cx="5107484" cy="817066"/>
          </a:xfrm>
          <a:prstGeom prst="rect">
            <a:avLst/>
          </a:prstGeom>
        </p:spPr>
        <p:txBody>
          <a:bodyPr lIns="0" tIns="0" rIns="0" bIns="0" rtlCol="0" anchor="t">
            <a:spAutoFit/>
          </a:bodyPr>
          <a:lstStyle/>
          <a:p>
            <a:pPr algn="l">
              <a:lnSpc>
                <a:spcPts val="2812"/>
              </a:lnSpc>
            </a:pPr>
            <a:r>
              <a:rPr lang="en-US" sz="1750">
                <a:solidFill>
                  <a:srgbClr val="3E2513"/>
                </a:solidFill>
                <a:latin typeface="Arimo"/>
                <a:ea typeface="Arimo"/>
                <a:cs typeface="Arimo"/>
                <a:sym typeface="Arimo"/>
              </a:rPr>
              <a:t>Bootstrap 5</a:t>
            </a:r>
            <a:r>
              <a:rPr lang="en-US" sz="1750">
                <a:solidFill>
                  <a:srgbClr val="746558"/>
                </a:solidFill>
                <a:latin typeface="Arimo"/>
                <a:ea typeface="Arimo"/>
                <a:cs typeface="Arimo"/>
                <a:sym typeface="Arimo"/>
              </a:rPr>
              <a:t> pour le design responsif et l'accélération du développement des interfaces.</a:t>
            </a:r>
          </a:p>
        </p:txBody>
      </p:sp>
      <p:grpSp>
        <p:nvGrpSpPr>
          <p:cNvPr id="23" name="Group 23"/>
          <p:cNvGrpSpPr/>
          <p:nvPr/>
        </p:nvGrpSpPr>
        <p:grpSpPr>
          <a:xfrm>
            <a:off x="911870" y="6458991"/>
            <a:ext cx="7947423" cy="1011436"/>
            <a:chOff x="0" y="0"/>
            <a:chExt cx="10596563" cy="1348582"/>
          </a:xfrm>
        </p:grpSpPr>
        <p:sp>
          <p:nvSpPr>
            <p:cNvPr id="24" name="Freeform 24"/>
            <p:cNvSpPr/>
            <p:nvPr/>
          </p:nvSpPr>
          <p:spPr>
            <a:xfrm>
              <a:off x="0" y="0"/>
              <a:ext cx="10596626" cy="1348613"/>
            </a:xfrm>
            <a:custGeom>
              <a:avLst/>
              <a:gdLst/>
              <a:ahLst/>
              <a:cxnLst/>
              <a:rect l="l" t="t" r="r" b="b"/>
              <a:pathLst>
                <a:path w="10596626" h="1348613">
                  <a:moveTo>
                    <a:pt x="0" y="0"/>
                  </a:moveTo>
                  <a:lnTo>
                    <a:pt x="10596626" y="0"/>
                  </a:lnTo>
                  <a:lnTo>
                    <a:pt x="10596626" y="1348613"/>
                  </a:lnTo>
                  <a:lnTo>
                    <a:pt x="0" y="1348613"/>
                  </a:lnTo>
                  <a:close/>
                </a:path>
              </a:pathLst>
            </a:custGeom>
            <a:solidFill>
              <a:srgbClr val="000000">
                <a:alpha val="0"/>
              </a:srgbClr>
            </a:solidFill>
          </p:spPr>
        </p:sp>
      </p:grpSp>
      <p:sp>
        <p:nvSpPr>
          <p:cNvPr id="25" name="TextBox 25"/>
          <p:cNvSpPr txBox="1"/>
          <p:nvPr/>
        </p:nvSpPr>
        <p:spPr>
          <a:xfrm>
            <a:off x="1137345" y="6508551"/>
            <a:ext cx="1928515" cy="456159"/>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Langages &amp; BDD</a:t>
            </a:r>
          </a:p>
        </p:txBody>
      </p:sp>
      <p:sp>
        <p:nvSpPr>
          <p:cNvPr id="26" name="TextBox 26"/>
          <p:cNvSpPr txBox="1"/>
          <p:nvPr/>
        </p:nvSpPr>
        <p:spPr>
          <a:xfrm>
            <a:off x="3526334" y="6508551"/>
            <a:ext cx="5107484" cy="817066"/>
          </a:xfrm>
          <a:prstGeom prst="rect">
            <a:avLst/>
          </a:prstGeom>
        </p:spPr>
        <p:txBody>
          <a:bodyPr lIns="0" tIns="0" rIns="0" bIns="0" rtlCol="0" anchor="t">
            <a:spAutoFit/>
          </a:bodyPr>
          <a:lstStyle/>
          <a:p>
            <a:pPr algn="l">
              <a:lnSpc>
                <a:spcPts val="2812"/>
              </a:lnSpc>
            </a:pPr>
            <a:r>
              <a:rPr lang="en-US" sz="1750">
                <a:solidFill>
                  <a:srgbClr val="3E2513"/>
                </a:solidFill>
                <a:latin typeface="Arimo"/>
                <a:ea typeface="Arimo"/>
                <a:cs typeface="Arimo"/>
                <a:sym typeface="Arimo"/>
              </a:rPr>
              <a:t>PHP</a:t>
            </a:r>
            <a:r>
              <a:rPr lang="en-US" sz="1750">
                <a:solidFill>
                  <a:srgbClr val="746558"/>
                </a:solidFill>
                <a:latin typeface="Arimo"/>
                <a:ea typeface="Arimo"/>
                <a:cs typeface="Arimo"/>
                <a:sym typeface="Arimo"/>
              </a:rPr>
              <a:t> pour le back-end et </a:t>
            </a:r>
            <a:r>
              <a:rPr lang="en-US" sz="1750">
                <a:solidFill>
                  <a:srgbClr val="3E2513"/>
                </a:solidFill>
                <a:latin typeface="Arimo"/>
                <a:ea typeface="Arimo"/>
                <a:cs typeface="Arimo"/>
                <a:sym typeface="Arimo"/>
              </a:rPr>
              <a:t>MySQL/MariaDB</a:t>
            </a:r>
            <a:r>
              <a:rPr lang="en-US" sz="1750">
                <a:solidFill>
                  <a:srgbClr val="746558"/>
                </a:solidFill>
                <a:latin typeface="Arimo"/>
                <a:ea typeface="Arimo"/>
                <a:cs typeface="Arimo"/>
                <a:sym typeface="Arimo"/>
              </a:rPr>
              <a:t> pour la gestion des bases de données.</a:t>
            </a:r>
          </a:p>
        </p:txBody>
      </p:sp>
      <p:sp>
        <p:nvSpPr>
          <p:cNvPr id="27" name="TextBox 27"/>
          <p:cNvSpPr txBox="1"/>
          <p:nvPr/>
        </p:nvSpPr>
        <p:spPr>
          <a:xfrm>
            <a:off x="9428709" y="2700338"/>
            <a:ext cx="7765405" cy="461070"/>
          </a:xfrm>
          <a:prstGeom prst="rect">
            <a:avLst/>
          </a:prstGeom>
        </p:spPr>
        <p:txBody>
          <a:bodyPr lIns="0" tIns="0" rIns="0" bIns="0" rtlCol="0" anchor="t">
            <a:spAutoFit/>
          </a:bodyPr>
          <a:lstStyle/>
          <a:p>
            <a:pPr algn="l">
              <a:lnSpc>
                <a:spcPts val="3312"/>
              </a:lnSpc>
            </a:pPr>
            <a:r>
              <a:rPr lang="en-US" sz="2625" b="1">
                <a:solidFill>
                  <a:srgbClr val="484237"/>
                </a:solidFill>
                <a:latin typeface="Arimo Bold"/>
                <a:ea typeface="Arimo Bold"/>
                <a:cs typeface="Arimo Bold"/>
                <a:sym typeface="Arimo Bold"/>
              </a:rPr>
              <a:t>Difficultés Rencontrées et Solutions Apportées</a:t>
            </a:r>
          </a:p>
        </p:txBody>
      </p:sp>
      <p:grpSp>
        <p:nvGrpSpPr>
          <p:cNvPr id="28" name="Group 28"/>
          <p:cNvGrpSpPr>
            <a:grpSpLocks noChangeAspect="1"/>
          </p:cNvGrpSpPr>
          <p:nvPr/>
        </p:nvGrpSpPr>
        <p:grpSpPr>
          <a:xfrm>
            <a:off x="9513242" y="3379886"/>
            <a:ext cx="338286" cy="422970"/>
            <a:chOff x="0" y="0"/>
            <a:chExt cx="451048" cy="563960"/>
          </a:xfrm>
        </p:grpSpPr>
        <p:sp>
          <p:nvSpPr>
            <p:cNvPr id="29" name="Freeform 29" descr="preencoded.png"/>
            <p:cNvSpPr/>
            <p:nvPr/>
          </p:nvSpPr>
          <p:spPr>
            <a:xfrm>
              <a:off x="0" y="0"/>
              <a:ext cx="451104" cy="564007"/>
            </a:xfrm>
            <a:custGeom>
              <a:avLst/>
              <a:gdLst/>
              <a:ahLst/>
              <a:cxnLst/>
              <a:rect l="l" t="t" r="r" b="b"/>
              <a:pathLst>
                <a:path w="451104" h="564007">
                  <a:moveTo>
                    <a:pt x="0" y="0"/>
                  </a:moveTo>
                  <a:lnTo>
                    <a:pt x="451104" y="0"/>
                  </a:lnTo>
                  <a:lnTo>
                    <a:pt x="451104" y="564007"/>
                  </a:lnTo>
                  <a:lnTo>
                    <a:pt x="0" y="564007"/>
                  </a:lnTo>
                  <a:lnTo>
                    <a:pt x="0" y="0"/>
                  </a:lnTo>
                  <a:close/>
                </a:path>
              </a:pathLst>
            </a:custGeom>
            <a:blipFill>
              <a:blip r:embed="rId3"/>
              <a:stretch>
                <a:fillRect l="-1149" r="-1137" b="8"/>
              </a:stretch>
            </a:blipFill>
          </p:spPr>
        </p:sp>
      </p:grpSp>
      <p:sp>
        <p:nvSpPr>
          <p:cNvPr id="30" name="TextBox 30"/>
          <p:cNvSpPr txBox="1"/>
          <p:nvPr/>
        </p:nvSpPr>
        <p:spPr>
          <a:xfrm>
            <a:off x="10161686" y="3386584"/>
            <a:ext cx="5994648" cy="381000"/>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Gestion du Temps &amp; Prototypage Complexe</a:t>
            </a:r>
          </a:p>
        </p:txBody>
      </p:sp>
      <p:sp>
        <p:nvSpPr>
          <p:cNvPr id="31" name="TextBox 31"/>
          <p:cNvSpPr txBox="1"/>
          <p:nvPr/>
        </p:nvSpPr>
        <p:spPr>
          <a:xfrm>
            <a:off x="10161686" y="3897809"/>
            <a:ext cx="7233494"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Défi : Maintenir un rythme de développement soutenu tout en gérant les révisions de maquettes.</a:t>
            </a:r>
          </a:p>
        </p:txBody>
      </p:sp>
      <p:sp>
        <p:nvSpPr>
          <p:cNvPr id="32" name="TextBox 32"/>
          <p:cNvSpPr txBox="1"/>
          <p:nvPr/>
        </p:nvSpPr>
        <p:spPr>
          <a:xfrm>
            <a:off x="10161686" y="4822626"/>
            <a:ext cx="7233494"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Solution : </a:t>
            </a:r>
            <a:r>
              <a:rPr lang="en-US" sz="1750">
                <a:solidFill>
                  <a:srgbClr val="3E2513"/>
                </a:solidFill>
                <a:latin typeface="Arimo"/>
                <a:ea typeface="Arimo"/>
                <a:cs typeface="Arimo"/>
                <a:sym typeface="Arimo"/>
              </a:rPr>
              <a:t>Organisation par étapes</a:t>
            </a:r>
            <a:r>
              <a:rPr lang="en-US" sz="1750">
                <a:solidFill>
                  <a:srgbClr val="746558"/>
                </a:solidFill>
                <a:latin typeface="Arimo"/>
                <a:ea typeface="Arimo"/>
                <a:cs typeface="Arimo"/>
                <a:sym typeface="Arimo"/>
              </a:rPr>
              <a:t> claires avec des jalons intermédiaires et une communication continue avec Gasik'art.</a:t>
            </a:r>
          </a:p>
        </p:txBody>
      </p:sp>
      <p:grpSp>
        <p:nvGrpSpPr>
          <p:cNvPr id="33" name="Group 33"/>
          <p:cNvGrpSpPr>
            <a:grpSpLocks noChangeAspect="1"/>
          </p:cNvGrpSpPr>
          <p:nvPr/>
        </p:nvGrpSpPr>
        <p:grpSpPr>
          <a:xfrm>
            <a:off x="9513242" y="6055519"/>
            <a:ext cx="338286" cy="422970"/>
            <a:chOff x="0" y="0"/>
            <a:chExt cx="451048" cy="563960"/>
          </a:xfrm>
        </p:grpSpPr>
        <p:sp>
          <p:nvSpPr>
            <p:cNvPr id="34" name="Freeform 34" descr="preencoded.png"/>
            <p:cNvSpPr/>
            <p:nvPr/>
          </p:nvSpPr>
          <p:spPr>
            <a:xfrm>
              <a:off x="0" y="0"/>
              <a:ext cx="451104" cy="564007"/>
            </a:xfrm>
            <a:custGeom>
              <a:avLst/>
              <a:gdLst/>
              <a:ahLst/>
              <a:cxnLst/>
              <a:rect l="l" t="t" r="r" b="b"/>
              <a:pathLst>
                <a:path w="451104" h="564007">
                  <a:moveTo>
                    <a:pt x="0" y="0"/>
                  </a:moveTo>
                  <a:lnTo>
                    <a:pt x="451104" y="0"/>
                  </a:lnTo>
                  <a:lnTo>
                    <a:pt x="451104" y="564007"/>
                  </a:lnTo>
                  <a:lnTo>
                    <a:pt x="0" y="564007"/>
                  </a:lnTo>
                  <a:lnTo>
                    <a:pt x="0" y="0"/>
                  </a:lnTo>
                  <a:close/>
                </a:path>
              </a:pathLst>
            </a:custGeom>
            <a:blipFill>
              <a:blip r:embed="rId3"/>
              <a:stretch>
                <a:fillRect l="-1149" r="-1137" b="8"/>
              </a:stretch>
            </a:blipFill>
          </p:spPr>
        </p:sp>
      </p:grpSp>
      <p:sp>
        <p:nvSpPr>
          <p:cNvPr id="35" name="TextBox 35"/>
          <p:cNvSpPr txBox="1"/>
          <p:nvPr/>
        </p:nvSpPr>
        <p:spPr>
          <a:xfrm>
            <a:off x="10161686" y="6062216"/>
            <a:ext cx="3773537" cy="381000"/>
          </a:xfrm>
          <a:prstGeom prst="rect">
            <a:avLst/>
          </a:prstGeom>
        </p:spPr>
        <p:txBody>
          <a:bodyPr lIns="0" tIns="0" rIns="0" bIns="0" rtlCol="0" anchor="t">
            <a:spAutoFit/>
          </a:bodyPr>
          <a:lstStyle/>
          <a:p>
            <a:pPr algn="l">
              <a:lnSpc>
                <a:spcPts val="2750"/>
              </a:lnSpc>
            </a:pPr>
            <a:r>
              <a:rPr lang="en-US" sz="2187" b="1">
                <a:solidFill>
                  <a:srgbClr val="746558"/>
                </a:solidFill>
                <a:latin typeface="Arimo Bold"/>
                <a:ea typeface="Arimo Bold"/>
                <a:cs typeface="Arimo Bold"/>
                <a:sym typeface="Arimo Bold"/>
              </a:rPr>
              <a:t>Optimisation de la Sécurité</a:t>
            </a:r>
          </a:p>
        </p:txBody>
      </p:sp>
      <p:sp>
        <p:nvSpPr>
          <p:cNvPr id="36" name="TextBox 36"/>
          <p:cNvSpPr txBox="1"/>
          <p:nvPr/>
        </p:nvSpPr>
        <p:spPr>
          <a:xfrm>
            <a:off x="10161686" y="6573441"/>
            <a:ext cx="7233494"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Défi : Assurer la robustesse du système d'authentification et prévenir les failles de sécurité.</a:t>
            </a:r>
          </a:p>
        </p:txBody>
      </p:sp>
      <p:sp>
        <p:nvSpPr>
          <p:cNvPr id="37" name="TextBox 37"/>
          <p:cNvSpPr txBox="1"/>
          <p:nvPr/>
        </p:nvSpPr>
        <p:spPr>
          <a:xfrm>
            <a:off x="10161686" y="7498259"/>
            <a:ext cx="7233494"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Solution : Recherche approfondie, </a:t>
            </a:r>
            <a:r>
              <a:rPr lang="en-US" sz="1750">
                <a:solidFill>
                  <a:srgbClr val="3E2513"/>
                </a:solidFill>
                <a:latin typeface="Arimo"/>
                <a:ea typeface="Arimo"/>
                <a:cs typeface="Arimo"/>
                <a:sym typeface="Arimo"/>
              </a:rPr>
              <a:t>documentation des bonnes pratiques</a:t>
            </a:r>
            <a:r>
              <a:rPr lang="en-US" sz="1750">
                <a:solidFill>
                  <a:srgbClr val="746558"/>
                </a:solidFill>
                <a:latin typeface="Arimo"/>
                <a:ea typeface="Arimo"/>
                <a:cs typeface="Arimo"/>
                <a:sym typeface="Arimo"/>
              </a:rPr>
              <a:t> en matière de sécurité web, et </a:t>
            </a:r>
            <a:r>
              <a:rPr lang="en-US" sz="1750">
                <a:solidFill>
                  <a:srgbClr val="3E2513"/>
                </a:solidFill>
                <a:latin typeface="Arimo"/>
                <a:ea typeface="Arimo"/>
                <a:cs typeface="Arimo"/>
                <a:sym typeface="Arimo"/>
              </a:rPr>
              <a:t>tests réguliers</a:t>
            </a:r>
            <a:r>
              <a:rPr lang="en-US" sz="1750">
                <a:solidFill>
                  <a:srgbClr val="746558"/>
                </a:solidFill>
                <a:latin typeface="Arimo"/>
                <a:ea typeface="Arimo"/>
                <a:cs typeface="Arimo"/>
                <a:sym typeface="Arimo"/>
              </a:rPr>
              <a:t> des vulnérabilités.</a:t>
            </a:r>
          </a:p>
        </p:txBody>
      </p:sp>
      <p:sp>
        <p:nvSpPr>
          <p:cNvPr id="38" name="TextBox 38"/>
          <p:cNvSpPr txBox="1"/>
          <p:nvPr/>
        </p:nvSpPr>
        <p:spPr>
          <a:xfrm>
            <a:off x="902345" y="8727579"/>
            <a:ext cx="16483310" cy="817066"/>
          </a:xfrm>
          <a:prstGeom prst="rect">
            <a:avLst/>
          </a:prstGeom>
        </p:spPr>
        <p:txBody>
          <a:bodyPr lIns="0" tIns="0" rIns="0" bIns="0" rtlCol="0" anchor="t">
            <a:spAutoFit/>
          </a:bodyPr>
          <a:lstStyle/>
          <a:p>
            <a:pPr algn="l">
              <a:lnSpc>
                <a:spcPts val="2812"/>
              </a:lnSpc>
            </a:pPr>
            <a:r>
              <a:rPr lang="en-US" sz="1750">
                <a:solidFill>
                  <a:srgbClr val="746558"/>
                </a:solidFill>
                <a:latin typeface="Arimo"/>
                <a:ea typeface="Arimo"/>
                <a:cs typeface="Arimo"/>
                <a:sym typeface="Arimo"/>
              </a:rPr>
              <a:t>Chaque obstacle a été une opportunité d'apprentissage et de renforcement des compétences, démontrant ma capacité à m'adapter et à trouver des solutions efficaces dans un environnement de projet réel.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992237" y="1519386"/>
            <a:ext cx="16303526" cy="1535113"/>
          </a:xfrm>
          <a:prstGeom prst="rect">
            <a:avLst/>
          </a:prstGeom>
        </p:spPr>
        <p:txBody>
          <a:bodyPr lIns="0" tIns="0" rIns="0" bIns="0" rtlCol="0" anchor="t">
            <a:spAutoFit/>
          </a:bodyPr>
          <a:lstStyle/>
          <a:p>
            <a:pPr algn="l">
              <a:lnSpc>
                <a:spcPts val="6062"/>
              </a:lnSpc>
            </a:pPr>
            <a:r>
              <a:rPr lang="en-US" sz="4875" b="1" u="sng">
                <a:solidFill>
                  <a:srgbClr val="484237"/>
                </a:solidFill>
                <a:latin typeface="Arimo Bold"/>
                <a:ea typeface="Arimo Bold"/>
                <a:cs typeface="Arimo Bold"/>
                <a:sym typeface="Arimo Bold"/>
              </a:rPr>
              <a:t>5. Résultats Concrets : Une Nouvelle Ère Digitale pour Gasik'art</a:t>
            </a:r>
          </a:p>
        </p:txBody>
      </p:sp>
      <p:sp>
        <p:nvSpPr>
          <p:cNvPr id="7" name="TextBox 7"/>
          <p:cNvSpPr txBox="1"/>
          <p:nvPr/>
        </p:nvSpPr>
        <p:spPr>
          <a:xfrm>
            <a:off x="992238" y="3508474"/>
            <a:ext cx="16303526" cy="492175"/>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Les efforts déployés durant ce stage ont abouti à des résultats tangibles et prometteurs pour Gasik'art.</a:t>
            </a:r>
          </a:p>
        </p:txBody>
      </p:sp>
      <p:sp>
        <p:nvSpPr>
          <p:cNvPr id="8" name="TextBox 8"/>
          <p:cNvSpPr txBox="1"/>
          <p:nvPr/>
        </p:nvSpPr>
        <p:spPr>
          <a:xfrm>
            <a:off x="992238" y="4498925"/>
            <a:ext cx="5227736" cy="723454"/>
          </a:xfrm>
          <a:prstGeom prst="rect">
            <a:avLst/>
          </a:prstGeom>
        </p:spPr>
        <p:txBody>
          <a:bodyPr lIns="0" tIns="0" rIns="0" bIns="0" rtlCol="0" anchor="t">
            <a:spAutoFit/>
          </a:bodyPr>
          <a:lstStyle/>
          <a:p>
            <a:pPr algn="ctr">
              <a:lnSpc>
                <a:spcPts val="6437"/>
              </a:lnSpc>
            </a:pPr>
            <a:r>
              <a:rPr lang="en-US" sz="6437" b="1">
                <a:solidFill>
                  <a:srgbClr val="746558"/>
                </a:solidFill>
                <a:latin typeface="Arimo Bold"/>
                <a:ea typeface="Arimo Bold"/>
                <a:cs typeface="Arimo Bold"/>
                <a:sym typeface="Arimo Bold"/>
              </a:rPr>
              <a:t>100%</a:t>
            </a:r>
          </a:p>
        </p:txBody>
      </p:sp>
      <p:sp>
        <p:nvSpPr>
          <p:cNvPr id="9" name="TextBox 9"/>
          <p:cNvSpPr txBox="1"/>
          <p:nvPr/>
        </p:nvSpPr>
        <p:spPr>
          <a:xfrm>
            <a:off x="2055465" y="5522863"/>
            <a:ext cx="3101131" cy="397223"/>
          </a:xfrm>
          <a:prstGeom prst="rect">
            <a:avLst/>
          </a:prstGeom>
        </p:spPr>
        <p:txBody>
          <a:bodyPr lIns="0" tIns="0" rIns="0" bIns="0" rtlCol="0" anchor="t">
            <a:spAutoFit/>
          </a:bodyPr>
          <a:lstStyle/>
          <a:p>
            <a:pPr algn="ctr">
              <a:lnSpc>
                <a:spcPts val="2999"/>
              </a:lnSpc>
            </a:pPr>
            <a:r>
              <a:rPr lang="en-US" sz="2437" b="1">
                <a:solidFill>
                  <a:srgbClr val="746558"/>
                </a:solidFill>
                <a:latin typeface="Arimo Bold"/>
                <a:ea typeface="Arimo Bold"/>
                <a:cs typeface="Arimo Bold"/>
                <a:sym typeface="Arimo Bold"/>
              </a:rPr>
              <a:t>Site Fonctionnel</a:t>
            </a:r>
          </a:p>
        </p:txBody>
      </p:sp>
      <p:sp>
        <p:nvSpPr>
          <p:cNvPr id="10" name="TextBox 10"/>
          <p:cNvSpPr txBox="1"/>
          <p:nvPr/>
        </p:nvSpPr>
        <p:spPr>
          <a:xfrm>
            <a:off x="992238" y="5973664"/>
            <a:ext cx="5227736" cy="1286024"/>
          </a:xfrm>
          <a:prstGeom prst="rect">
            <a:avLst/>
          </a:prstGeom>
        </p:spPr>
        <p:txBody>
          <a:bodyPr lIns="0" tIns="0" rIns="0" bIns="0" rtlCol="0" anchor="t">
            <a:spAutoFit/>
          </a:bodyPr>
          <a:lstStyle/>
          <a:p>
            <a:pPr algn="ctr">
              <a:lnSpc>
                <a:spcPts val="3125"/>
              </a:lnSpc>
            </a:pPr>
            <a:r>
              <a:rPr lang="en-US" sz="1937">
                <a:solidFill>
                  <a:srgbClr val="746558"/>
                </a:solidFill>
                <a:latin typeface="Arimo"/>
                <a:ea typeface="Arimo"/>
                <a:cs typeface="Arimo"/>
                <a:sym typeface="Arimo"/>
              </a:rPr>
              <a:t>Un site e-commerce entièrement opérationnel, répondant aux spécifications définies et adaptatif sur tous les appareils.</a:t>
            </a:r>
          </a:p>
        </p:txBody>
      </p:sp>
      <p:sp>
        <p:nvSpPr>
          <p:cNvPr id="11" name="TextBox 11"/>
          <p:cNvSpPr txBox="1"/>
          <p:nvPr/>
        </p:nvSpPr>
        <p:spPr>
          <a:xfrm>
            <a:off x="6529982" y="4498925"/>
            <a:ext cx="5227885" cy="723454"/>
          </a:xfrm>
          <a:prstGeom prst="rect">
            <a:avLst/>
          </a:prstGeom>
        </p:spPr>
        <p:txBody>
          <a:bodyPr lIns="0" tIns="0" rIns="0" bIns="0" rtlCol="0" anchor="t">
            <a:spAutoFit/>
          </a:bodyPr>
          <a:lstStyle/>
          <a:p>
            <a:pPr algn="ctr">
              <a:lnSpc>
                <a:spcPts val="6437"/>
              </a:lnSpc>
            </a:pPr>
            <a:r>
              <a:rPr lang="en-US" sz="6437" b="1">
                <a:solidFill>
                  <a:srgbClr val="746558"/>
                </a:solidFill>
                <a:latin typeface="Arimo Bold"/>
                <a:ea typeface="Arimo Bold"/>
                <a:cs typeface="Arimo Bold"/>
                <a:sym typeface="Arimo Bold"/>
              </a:rPr>
              <a:t>95%</a:t>
            </a:r>
          </a:p>
        </p:txBody>
      </p:sp>
      <p:sp>
        <p:nvSpPr>
          <p:cNvPr id="12" name="TextBox 12"/>
          <p:cNvSpPr txBox="1"/>
          <p:nvPr/>
        </p:nvSpPr>
        <p:spPr>
          <a:xfrm>
            <a:off x="7593360" y="5522863"/>
            <a:ext cx="3101131" cy="397223"/>
          </a:xfrm>
          <a:prstGeom prst="rect">
            <a:avLst/>
          </a:prstGeom>
        </p:spPr>
        <p:txBody>
          <a:bodyPr lIns="0" tIns="0" rIns="0" bIns="0" rtlCol="0" anchor="t">
            <a:spAutoFit/>
          </a:bodyPr>
          <a:lstStyle/>
          <a:p>
            <a:pPr algn="ctr">
              <a:lnSpc>
                <a:spcPts val="2999"/>
              </a:lnSpc>
            </a:pPr>
            <a:r>
              <a:rPr lang="en-US" sz="2437" b="1">
                <a:solidFill>
                  <a:srgbClr val="746558"/>
                </a:solidFill>
                <a:latin typeface="Arimo Bold"/>
                <a:ea typeface="Arimo Bold"/>
                <a:cs typeface="Arimo Bold"/>
                <a:sym typeface="Arimo Bold"/>
              </a:rPr>
              <a:t>Accessibilité Admin</a:t>
            </a:r>
          </a:p>
        </p:txBody>
      </p:sp>
      <p:sp>
        <p:nvSpPr>
          <p:cNvPr id="13" name="TextBox 13"/>
          <p:cNvSpPr txBox="1"/>
          <p:nvPr/>
        </p:nvSpPr>
        <p:spPr>
          <a:xfrm>
            <a:off x="6529982" y="5973664"/>
            <a:ext cx="5227885" cy="1682949"/>
          </a:xfrm>
          <a:prstGeom prst="rect">
            <a:avLst/>
          </a:prstGeom>
        </p:spPr>
        <p:txBody>
          <a:bodyPr lIns="0" tIns="0" rIns="0" bIns="0" rtlCol="0" anchor="t">
            <a:spAutoFit/>
          </a:bodyPr>
          <a:lstStyle/>
          <a:p>
            <a:pPr algn="ctr">
              <a:lnSpc>
                <a:spcPts val="3125"/>
              </a:lnSpc>
            </a:pPr>
            <a:r>
              <a:rPr lang="en-US" sz="1937">
                <a:solidFill>
                  <a:srgbClr val="746558"/>
                </a:solidFill>
                <a:latin typeface="Arimo"/>
                <a:ea typeface="Arimo"/>
                <a:cs typeface="Arimo"/>
                <a:sym typeface="Arimo"/>
              </a:rPr>
              <a:t>L'espace administrateur est conçu pour être utilisé par des personnes sans connaissances techniques avancées, avec une interface simplifiée et intuitive.</a:t>
            </a:r>
          </a:p>
        </p:txBody>
      </p:sp>
      <p:sp>
        <p:nvSpPr>
          <p:cNvPr id="14" name="TextBox 14"/>
          <p:cNvSpPr txBox="1"/>
          <p:nvPr/>
        </p:nvSpPr>
        <p:spPr>
          <a:xfrm>
            <a:off x="12067878" y="4498925"/>
            <a:ext cx="5227885" cy="723454"/>
          </a:xfrm>
          <a:prstGeom prst="rect">
            <a:avLst/>
          </a:prstGeom>
        </p:spPr>
        <p:txBody>
          <a:bodyPr lIns="0" tIns="0" rIns="0" bIns="0" rtlCol="0" anchor="t">
            <a:spAutoFit/>
          </a:bodyPr>
          <a:lstStyle/>
          <a:p>
            <a:pPr algn="ctr">
              <a:lnSpc>
                <a:spcPts val="6437"/>
              </a:lnSpc>
            </a:pPr>
            <a:r>
              <a:rPr lang="en-US" sz="6437" b="1">
                <a:solidFill>
                  <a:srgbClr val="746558"/>
                </a:solidFill>
                <a:latin typeface="Arimo Bold"/>
                <a:ea typeface="Arimo Bold"/>
                <a:cs typeface="Arimo Bold"/>
                <a:sym typeface="Arimo Bold"/>
              </a:rPr>
              <a:t>+1</a:t>
            </a:r>
          </a:p>
        </p:txBody>
      </p:sp>
      <p:sp>
        <p:nvSpPr>
          <p:cNvPr id="15" name="TextBox 15"/>
          <p:cNvSpPr txBox="1"/>
          <p:nvPr/>
        </p:nvSpPr>
        <p:spPr>
          <a:xfrm>
            <a:off x="12978854" y="5522863"/>
            <a:ext cx="3405931" cy="397223"/>
          </a:xfrm>
          <a:prstGeom prst="rect">
            <a:avLst/>
          </a:prstGeom>
        </p:spPr>
        <p:txBody>
          <a:bodyPr lIns="0" tIns="0" rIns="0" bIns="0" rtlCol="0" anchor="t">
            <a:spAutoFit/>
          </a:bodyPr>
          <a:lstStyle/>
          <a:p>
            <a:pPr algn="ctr">
              <a:lnSpc>
                <a:spcPts val="2999"/>
              </a:lnSpc>
            </a:pPr>
            <a:r>
              <a:rPr lang="en-US" sz="2437" b="1">
                <a:solidFill>
                  <a:srgbClr val="746558"/>
                </a:solidFill>
                <a:latin typeface="Arimo Bold"/>
                <a:ea typeface="Arimo Bold"/>
                <a:cs typeface="Arimo Bold"/>
                <a:sym typeface="Arimo Bold"/>
              </a:rPr>
              <a:t>Image Professionnelle</a:t>
            </a:r>
          </a:p>
        </p:txBody>
      </p:sp>
      <p:sp>
        <p:nvSpPr>
          <p:cNvPr id="16" name="TextBox 16"/>
          <p:cNvSpPr txBox="1"/>
          <p:nvPr/>
        </p:nvSpPr>
        <p:spPr>
          <a:xfrm>
            <a:off x="12067878" y="5973664"/>
            <a:ext cx="5227885" cy="1286024"/>
          </a:xfrm>
          <a:prstGeom prst="rect">
            <a:avLst/>
          </a:prstGeom>
        </p:spPr>
        <p:txBody>
          <a:bodyPr lIns="0" tIns="0" rIns="0" bIns="0" rtlCol="0" anchor="t">
            <a:spAutoFit/>
          </a:bodyPr>
          <a:lstStyle/>
          <a:p>
            <a:pPr algn="ctr">
              <a:lnSpc>
                <a:spcPts val="3125"/>
              </a:lnSpc>
            </a:pPr>
            <a:r>
              <a:rPr lang="en-US" sz="1937">
                <a:solidFill>
                  <a:srgbClr val="746558"/>
                </a:solidFill>
                <a:latin typeface="Arimo"/>
                <a:ea typeface="Arimo"/>
                <a:cs typeface="Arimo"/>
                <a:sym typeface="Arimo"/>
              </a:rPr>
              <a:t>L'entreprise dispose désormais d'une vitrine digitale moderne, renforçant sa crédibilité et son attractivité sur le marché international.</a:t>
            </a:r>
          </a:p>
        </p:txBody>
      </p:sp>
      <p:sp>
        <p:nvSpPr>
          <p:cNvPr id="17" name="TextBox 17"/>
          <p:cNvSpPr txBox="1"/>
          <p:nvPr/>
        </p:nvSpPr>
        <p:spPr>
          <a:xfrm>
            <a:off x="992238" y="7840415"/>
            <a:ext cx="16303526"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Le site ne se contente pas d'être une plateforme de vente ; il est un véritable ambassadeur de l'identité et des valeurs de Gasik'art. Il met en lumière le travail minutieux des artisans et la beauté des produits malgaches, contribuant à une valorisation de l'artisanat local.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746820" y="465833"/>
            <a:ext cx="12970669" cy="592137"/>
          </a:xfrm>
          <a:prstGeom prst="rect">
            <a:avLst/>
          </a:prstGeom>
        </p:spPr>
        <p:txBody>
          <a:bodyPr lIns="0" tIns="0" rIns="0" bIns="0" rtlCol="0" anchor="t">
            <a:spAutoFit/>
          </a:bodyPr>
          <a:lstStyle/>
          <a:p>
            <a:pPr algn="l">
              <a:lnSpc>
                <a:spcPts val="4562"/>
              </a:lnSpc>
            </a:pPr>
            <a:r>
              <a:rPr lang="en-US" sz="3625" b="1" u="sng">
                <a:solidFill>
                  <a:srgbClr val="484237"/>
                </a:solidFill>
                <a:latin typeface="Arimo Bold"/>
                <a:ea typeface="Arimo Bold"/>
                <a:cs typeface="Arimo Bold"/>
                <a:sym typeface="Arimo Bold"/>
              </a:rPr>
              <a:t>Perspectives d'Évolution : L'Avenir de Gasik'art en Ligne</a:t>
            </a:r>
          </a:p>
        </p:txBody>
      </p:sp>
      <p:sp>
        <p:nvSpPr>
          <p:cNvPr id="7" name="TextBox 7"/>
          <p:cNvSpPr txBox="1"/>
          <p:nvPr/>
        </p:nvSpPr>
        <p:spPr>
          <a:xfrm>
            <a:off x="746820" y="1403746"/>
            <a:ext cx="16794361" cy="365523"/>
          </a:xfrm>
          <a:prstGeom prst="rect">
            <a:avLst/>
          </a:prstGeom>
        </p:spPr>
        <p:txBody>
          <a:bodyPr lIns="0" tIns="0" rIns="0" bIns="0" rtlCol="0" anchor="t">
            <a:spAutoFit/>
          </a:bodyPr>
          <a:lstStyle/>
          <a:p>
            <a:pPr algn="l">
              <a:lnSpc>
                <a:spcPts val="2312"/>
              </a:lnSpc>
            </a:pPr>
            <a:r>
              <a:rPr lang="en-US" sz="1437">
                <a:solidFill>
                  <a:srgbClr val="746558"/>
                </a:solidFill>
                <a:latin typeface="Arimo"/>
                <a:ea typeface="Arimo"/>
                <a:cs typeface="Arimo"/>
                <a:sym typeface="Arimo"/>
              </a:rPr>
              <a:t>Le succès de ce projet ouvre la voie à de nombreuses évolutions futures, visant à consolider la présence digitale de Gasik'art et à enrichir l'expérience client.</a:t>
            </a:r>
          </a:p>
        </p:txBody>
      </p:sp>
      <p:grpSp>
        <p:nvGrpSpPr>
          <p:cNvPr id="8" name="Group 8"/>
          <p:cNvGrpSpPr>
            <a:grpSpLocks noChangeAspect="1"/>
          </p:cNvGrpSpPr>
          <p:nvPr/>
        </p:nvGrpSpPr>
        <p:grpSpPr>
          <a:xfrm>
            <a:off x="746820" y="1979265"/>
            <a:ext cx="5442496" cy="5442496"/>
            <a:chOff x="0" y="0"/>
            <a:chExt cx="7256662" cy="7256662"/>
          </a:xfrm>
        </p:grpSpPr>
        <p:sp>
          <p:nvSpPr>
            <p:cNvPr id="9" name="Freeform 9" descr="preencoded.png"/>
            <p:cNvSpPr/>
            <p:nvPr/>
          </p:nvSpPr>
          <p:spPr>
            <a:xfrm>
              <a:off x="0" y="0"/>
              <a:ext cx="7256653" cy="7256653"/>
            </a:xfrm>
            <a:custGeom>
              <a:avLst/>
              <a:gdLst/>
              <a:ahLst/>
              <a:cxnLst/>
              <a:rect l="l" t="t" r="r" b="b"/>
              <a:pathLst>
                <a:path w="7256653" h="7256653">
                  <a:moveTo>
                    <a:pt x="0" y="0"/>
                  </a:moveTo>
                  <a:lnTo>
                    <a:pt x="7256653" y="0"/>
                  </a:lnTo>
                  <a:lnTo>
                    <a:pt x="7256653" y="7256653"/>
                  </a:lnTo>
                  <a:lnTo>
                    <a:pt x="0" y="7256653"/>
                  </a:lnTo>
                  <a:lnTo>
                    <a:pt x="0" y="0"/>
                  </a:lnTo>
                  <a:close/>
                </a:path>
              </a:pathLst>
            </a:custGeom>
            <a:blipFill>
              <a:blip r:embed="rId3"/>
              <a:stretch>
                <a:fillRect/>
              </a:stretch>
            </a:blipFill>
          </p:spPr>
        </p:sp>
      </p:grpSp>
      <p:sp>
        <p:nvSpPr>
          <p:cNvPr id="10" name="TextBox 10"/>
          <p:cNvSpPr txBox="1"/>
          <p:nvPr/>
        </p:nvSpPr>
        <p:spPr>
          <a:xfrm>
            <a:off x="746820" y="7579816"/>
            <a:ext cx="5419279" cy="320279"/>
          </a:xfrm>
          <a:prstGeom prst="rect">
            <a:avLst/>
          </a:prstGeom>
        </p:spPr>
        <p:txBody>
          <a:bodyPr lIns="0" tIns="0" rIns="0" bIns="0" rtlCol="0" anchor="t">
            <a:spAutoFit/>
          </a:bodyPr>
          <a:lstStyle/>
          <a:p>
            <a:pPr algn="l">
              <a:lnSpc>
                <a:spcPts val="2249"/>
              </a:lnSpc>
            </a:pPr>
            <a:r>
              <a:rPr lang="en-US" sz="1812" b="1">
                <a:solidFill>
                  <a:srgbClr val="746558"/>
                </a:solidFill>
                <a:latin typeface="Arimo Bold"/>
                <a:ea typeface="Arimo Bold"/>
                <a:cs typeface="Arimo Bold"/>
                <a:sym typeface="Arimo Bold"/>
              </a:rPr>
              <a:t>Intégration d'un Système de Paiement en Ligne</a:t>
            </a:r>
          </a:p>
        </p:txBody>
      </p:sp>
      <p:sp>
        <p:nvSpPr>
          <p:cNvPr id="11" name="TextBox 11"/>
          <p:cNvSpPr txBox="1"/>
          <p:nvPr/>
        </p:nvSpPr>
        <p:spPr>
          <a:xfrm>
            <a:off x="746820" y="7945339"/>
            <a:ext cx="5442496" cy="1262063"/>
          </a:xfrm>
          <a:prstGeom prst="rect">
            <a:avLst/>
          </a:prstGeom>
        </p:spPr>
        <p:txBody>
          <a:bodyPr lIns="0" tIns="0" rIns="0" bIns="0" rtlCol="0" anchor="t">
            <a:spAutoFit/>
          </a:bodyPr>
          <a:lstStyle/>
          <a:p>
            <a:pPr algn="l">
              <a:lnSpc>
                <a:spcPts val="2312"/>
              </a:lnSpc>
            </a:pPr>
            <a:r>
              <a:rPr lang="en-US" sz="1437">
                <a:solidFill>
                  <a:srgbClr val="746558"/>
                </a:solidFill>
                <a:latin typeface="Arimo"/>
                <a:ea typeface="Arimo"/>
                <a:cs typeface="Arimo"/>
                <a:sym typeface="Arimo"/>
              </a:rPr>
              <a:t>La prochaine étape cruciale est l'ajout d'une solution de paiement sécurisé (ex: Stripe, PayPal, M-Pesa local) pour faciliter les transactions et rendre l'achat plus simple pour les clients internationaux.</a:t>
            </a:r>
          </a:p>
        </p:txBody>
      </p:sp>
      <p:grpSp>
        <p:nvGrpSpPr>
          <p:cNvPr id="12" name="Group 12"/>
          <p:cNvGrpSpPr>
            <a:grpSpLocks noChangeAspect="1"/>
          </p:cNvGrpSpPr>
          <p:nvPr/>
        </p:nvGrpSpPr>
        <p:grpSpPr>
          <a:xfrm>
            <a:off x="6422677" y="1979265"/>
            <a:ext cx="5442496" cy="5442496"/>
            <a:chOff x="0" y="0"/>
            <a:chExt cx="7256662" cy="7256662"/>
          </a:xfrm>
        </p:grpSpPr>
        <p:sp>
          <p:nvSpPr>
            <p:cNvPr id="13" name="Freeform 13" descr="preencoded.png"/>
            <p:cNvSpPr/>
            <p:nvPr/>
          </p:nvSpPr>
          <p:spPr>
            <a:xfrm>
              <a:off x="0" y="0"/>
              <a:ext cx="7256653" cy="7256653"/>
            </a:xfrm>
            <a:custGeom>
              <a:avLst/>
              <a:gdLst/>
              <a:ahLst/>
              <a:cxnLst/>
              <a:rect l="l" t="t" r="r" b="b"/>
              <a:pathLst>
                <a:path w="7256653" h="7256653">
                  <a:moveTo>
                    <a:pt x="0" y="0"/>
                  </a:moveTo>
                  <a:lnTo>
                    <a:pt x="7256653" y="0"/>
                  </a:lnTo>
                  <a:lnTo>
                    <a:pt x="7256653" y="7256653"/>
                  </a:lnTo>
                  <a:lnTo>
                    <a:pt x="0" y="7256653"/>
                  </a:lnTo>
                  <a:lnTo>
                    <a:pt x="0" y="0"/>
                  </a:lnTo>
                  <a:close/>
                </a:path>
              </a:pathLst>
            </a:custGeom>
            <a:blipFill>
              <a:blip r:embed="rId4"/>
              <a:stretch>
                <a:fillRect/>
              </a:stretch>
            </a:blipFill>
          </p:spPr>
        </p:sp>
      </p:grpSp>
      <p:sp>
        <p:nvSpPr>
          <p:cNvPr id="14" name="TextBox 14"/>
          <p:cNvSpPr txBox="1"/>
          <p:nvPr/>
        </p:nvSpPr>
        <p:spPr>
          <a:xfrm>
            <a:off x="6422677" y="7579816"/>
            <a:ext cx="4825901" cy="320279"/>
          </a:xfrm>
          <a:prstGeom prst="rect">
            <a:avLst/>
          </a:prstGeom>
        </p:spPr>
        <p:txBody>
          <a:bodyPr lIns="0" tIns="0" rIns="0" bIns="0" rtlCol="0" anchor="t">
            <a:spAutoFit/>
          </a:bodyPr>
          <a:lstStyle/>
          <a:p>
            <a:pPr algn="l">
              <a:lnSpc>
                <a:spcPts val="2249"/>
              </a:lnSpc>
            </a:pPr>
            <a:r>
              <a:rPr lang="en-US" sz="1812" b="1">
                <a:solidFill>
                  <a:srgbClr val="746558"/>
                </a:solidFill>
                <a:latin typeface="Arimo Bold"/>
                <a:ea typeface="Arimo Bold"/>
                <a:cs typeface="Arimo Bold"/>
                <a:sym typeface="Arimo Bold"/>
              </a:rPr>
              <a:t>Développement d'un Site Web Responsive</a:t>
            </a:r>
          </a:p>
        </p:txBody>
      </p:sp>
      <p:sp>
        <p:nvSpPr>
          <p:cNvPr id="15" name="TextBox 15"/>
          <p:cNvSpPr txBox="1"/>
          <p:nvPr/>
        </p:nvSpPr>
        <p:spPr>
          <a:xfrm>
            <a:off x="6422677" y="7945339"/>
            <a:ext cx="5442496" cy="1262063"/>
          </a:xfrm>
          <a:prstGeom prst="rect">
            <a:avLst/>
          </a:prstGeom>
        </p:spPr>
        <p:txBody>
          <a:bodyPr lIns="0" tIns="0" rIns="0" bIns="0" rtlCol="0" anchor="t">
            <a:spAutoFit/>
          </a:bodyPr>
          <a:lstStyle/>
          <a:p>
            <a:pPr algn="l">
              <a:lnSpc>
                <a:spcPts val="2312"/>
              </a:lnSpc>
            </a:pPr>
            <a:r>
              <a:rPr lang="en-US" sz="1437">
                <a:solidFill>
                  <a:srgbClr val="746558"/>
                </a:solidFill>
                <a:latin typeface="Arimo"/>
                <a:ea typeface="Arimo"/>
                <a:cs typeface="Arimo"/>
                <a:sym typeface="Arimo"/>
              </a:rPr>
              <a:t>Optimisation du site web pour qu'il s'adapte parfaitement à tous les types d'appareils (ordinateurs de bureau, tablettes et mobiles), garantissant une expérience utilisateur fluide et cohérente, quel que soit le support.</a:t>
            </a:r>
          </a:p>
        </p:txBody>
      </p:sp>
      <p:grpSp>
        <p:nvGrpSpPr>
          <p:cNvPr id="16" name="Group 16"/>
          <p:cNvGrpSpPr>
            <a:grpSpLocks noChangeAspect="1"/>
          </p:cNvGrpSpPr>
          <p:nvPr/>
        </p:nvGrpSpPr>
        <p:grpSpPr>
          <a:xfrm>
            <a:off x="12098536" y="1979265"/>
            <a:ext cx="5442496" cy="5442496"/>
            <a:chOff x="0" y="0"/>
            <a:chExt cx="7256662" cy="7256662"/>
          </a:xfrm>
        </p:grpSpPr>
        <p:sp>
          <p:nvSpPr>
            <p:cNvPr id="17" name="Freeform 17" descr="preencoded.png"/>
            <p:cNvSpPr/>
            <p:nvPr/>
          </p:nvSpPr>
          <p:spPr>
            <a:xfrm>
              <a:off x="0" y="0"/>
              <a:ext cx="7256653" cy="7256653"/>
            </a:xfrm>
            <a:custGeom>
              <a:avLst/>
              <a:gdLst/>
              <a:ahLst/>
              <a:cxnLst/>
              <a:rect l="l" t="t" r="r" b="b"/>
              <a:pathLst>
                <a:path w="7256653" h="7256653">
                  <a:moveTo>
                    <a:pt x="0" y="0"/>
                  </a:moveTo>
                  <a:lnTo>
                    <a:pt x="7256653" y="0"/>
                  </a:lnTo>
                  <a:lnTo>
                    <a:pt x="7256653" y="7256653"/>
                  </a:lnTo>
                  <a:lnTo>
                    <a:pt x="0" y="7256653"/>
                  </a:lnTo>
                  <a:lnTo>
                    <a:pt x="0" y="0"/>
                  </a:lnTo>
                  <a:close/>
                </a:path>
              </a:pathLst>
            </a:custGeom>
            <a:blipFill>
              <a:blip r:embed="rId5"/>
              <a:stretch>
                <a:fillRect/>
              </a:stretch>
            </a:blipFill>
          </p:spPr>
        </p:sp>
      </p:grpSp>
      <p:sp>
        <p:nvSpPr>
          <p:cNvPr id="18" name="TextBox 18"/>
          <p:cNvSpPr txBox="1"/>
          <p:nvPr/>
        </p:nvSpPr>
        <p:spPr>
          <a:xfrm>
            <a:off x="12098536" y="7579816"/>
            <a:ext cx="4293989" cy="320279"/>
          </a:xfrm>
          <a:prstGeom prst="rect">
            <a:avLst/>
          </a:prstGeom>
        </p:spPr>
        <p:txBody>
          <a:bodyPr lIns="0" tIns="0" rIns="0" bIns="0" rtlCol="0" anchor="t">
            <a:spAutoFit/>
          </a:bodyPr>
          <a:lstStyle/>
          <a:p>
            <a:pPr algn="l">
              <a:lnSpc>
                <a:spcPts val="2249"/>
              </a:lnSpc>
            </a:pPr>
            <a:r>
              <a:rPr lang="en-US" sz="1812" b="1">
                <a:solidFill>
                  <a:srgbClr val="746558"/>
                </a:solidFill>
                <a:latin typeface="Arimo Bold"/>
                <a:ea typeface="Arimo Bold"/>
                <a:cs typeface="Arimo Bold"/>
                <a:sym typeface="Arimo Bold"/>
              </a:rPr>
              <a:t>Intégration d'un Système Multilingue</a:t>
            </a:r>
          </a:p>
        </p:txBody>
      </p:sp>
      <p:sp>
        <p:nvSpPr>
          <p:cNvPr id="19" name="TextBox 19"/>
          <p:cNvSpPr txBox="1"/>
          <p:nvPr/>
        </p:nvSpPr>
        <p:spPr>
          <a:xfrm>
            <a:off x="12098536" y="7945339"/>
            <a:ext cx="5442496" cy="963216"/>
          </a:xfrm>
          <a:prstGeom prst="rect">
            <a:avLst/>
          </a:prstGeom>
        </p:spPr>
        <p:txBody>
          <a:bodyPr lIns="0" tIns="0" rIns="0" bIns="0" rtlCol="0" anchor="t">
            <a:spAutoFit/>
          </a:bodyPr>
          <a:lstStyle/>
          <a:p>
            <a:pPr algn="l">
              <a:lnSpc>
                <a:spcPts val="2312"/>
              </a:lnSpc>
            </a:pPr>
            <a:r>
              <a:rPr lang="en-US" sz="1437">
                <a:solidFill>
                  <a:srgbClr val="746558"/>
                </a:solidFill>
                <a:latin typeface="Arimo"/>
                <a:ea typeface="Arimo"/>
                <a:cs typeface="Arimo"/>
                <a:sym typeface="Arimo"/>
              </a:rPr>
              <a:t>Mise en place de versions française, anglaise et malgache du site pour s'adresser directement aux clients dans leur langue, améliorant l'accessibilité et l'expérience utilisateur globale.</a:t>
            </a:r>
          </a:p>
        </p:txBody>
      </p:sp>
      <p:sp>
        <p:nvSpPr>
          <p:cNvPr id="20" name="TextBox 20"/>
          <p:cNvSpPr txBox="1"/>
          <p:nvPr/>
        </p:nvSpPr>
        <p:spPr>
          <a:xfrm>
            <a:off x="746820" y="9350722"/>
            <a:ext cx="16794361" cy="664369"/>
          </a:xfrm>
          <a:prstGeom prst="rect">
            <a:avLst/>
          </a:prstGeom>
        </p:spPr>
        <p:txBody>
          <a:bodyPr lIns="0" tIns="0" rIns="0" bIns="0" rtlCol="0" anchor="t">
            <a:spAutoFit/>
          </a:bodyPr>
          <a:lstStyle/>
          <a:p>
            <a:pPr algn="l">
              <a:lnSpc>
                <a:spcPts val="2312"/>
              </a:lnSpc>
            </a:pPr>
            <a:r>
              <a:rPr lang="en-US" sz="1437">
                <a:solidFill>
                  <a:srgbClr val="746558"/>
                </a:solidFill>
                <a:latin typeface="Arimo"/>
                <a:ea typeface="Arimo"/>
                <a:cs typeface="Arimo"/>
                <a:sym typeface="Arimo"/>
              </a:rPr>
              <a:t>Ces évolutions permettront à Gasik'art de s'imposer comme un acteur majeur dans la vente d'artisanat malgache en ligne, en tirant pleinement parti des opportunités offertes par le digital. Chaque amélioration contribuera à un rayonnement accru et à une fidélisation client renforcée.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DCFBB"/>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6F0"/>
            </a:solidFill>
          </p:spPr>
        </p:sp>
      </p:grpSp>
      <p:sp>
        <p:nvSpPr>
          <p:cNvPr id="6" name="TextBox 6"/>
          <p:cNvSpPr txBox="1"/>
          <p:nvPr/>
        </p:nvSpPr>
        <p:spPr>
          <a:xfrm>
            <a:off x="992238" y="1164282"/>
            <a:ext cx="9027616" cy="773112"/>
          </a:xfrm>
          <a:prstGeom prst="rect">
            <a:avLst/>
          </a:prstGeom>
        </p:spPr>
        <p:txBody>
          <a:bodyPr lIns="0" tIns="0" rIns="0" bIns="0" rtlCol="0" anchor="t">
            <a:spAutoFit/>
          </a:bodyPr>
          <a:lstStyle/>
          <a:p>
            <a:pPr algn="l">
              <a:lnSpc>
                <a:spcPts val="6062"/>
              </a:lnSpc>
            </a:pPr>
            <a:r>
              <a:rPr lang="en-US" sz="4875" b="1" u="sng">
                <a:solidFill>
                  <a:srgbClr val="484237"/>
                </a:solidFill>
                <a:latin typeface="Arimo Bold"/>
                <a:ea typeface="Arimo Bold"/>
                <a:cs typeface="Arimo Bold"/>
                <a:sym typeface="Arimo Bold"/>
              </a:rPr>
              <a:t>Conclusion &amp; Remerciements</a:t>
            </a:r>
          </a:p>
        </p:txBody>
      </p:sp>
      <p:sp>
        <p:nvSpPr>
          <p:cNvPr id="7" name="TextBox 7"/>
          <p:cNvSpPr txBox="1"/>
          <p:nvPr/>
        </p:nvSpPr>
        <p:spPr>
          <a:xfrm>
            <a:off x="992238" y="2378274"/>
            <a:ext cx="16303526"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Ce stage chez Gasik'art a été une expérience enrichissante, tant sur le plan professionnel que personnel. J'ai eu l'opportunité d'appliquer mes connaissances techniques à un projet concret, de relever des défis stimulants et de contribuer au développement d'une entreprise aux valeurs fortes.</a:t>
            </a:r>
          </a:p>
        </p:txBody>
      </p:sp>
      <p:sp>
        <p:nvSpPr>
          <p:cNvPr id="8" name="TextBox 8"/>
          <p:cNvSpPr txBox="1"/>
          <p:nvPr/>
        </p:nvSpPr>
        <p:spPr>
          <a:xfrm>
            <a:off x="1364308" y="3730229"/>
            <a:ext cx="15931455" cy="889099"/>
          </a:xfrm>
          <a:prstGeom prst="rect">
            <a:avLst/>
          </a:prstGeom>
        </p:spPr>
        <p:txBody>
          <a:bodyPr lIns="0" tIns="0" rIns="0" bIns="0" rtlCol="0" anchor="t">
            <a:spAutoFit/>
          </a:bodyPr>
          <a:lstStyle/>
          <a:p>
            <a:pPr algn="l">
              <a:lnSpc>
                <a:spcPts val="3125"/>
              </a:lnSpc>
            </a:pPr>
            <a:r>
              <a:rPr lang="en-US" sz="1937">
                <a:solidFill>
                  <a:srgbClr val="3E2513"/>
                </a:solidFill>
                <a:latin typeface="Arimo"/>
                <a:ea typeface="Arimo"/>
                <a:cs typeface="Arimo"/>
                <a:sym typeface="Arimo"/>
              </a:rPr>
              <a:t>"Ce projet n'était pas seulement le développement d'un site web, mais la construction d'un pont entre l'artisanat traditionnel de Madagascar et le marché mondial."</a:t>
            </a:r>
          </a:p>
        </p:txBody>
      </p:sp>
      <p:grpSp>
        <p:nvGrpSpPr>
          <p:cNvPr id="9" name="Group 9"/>
          <p:cNvGrpSpPr/>
          <p:nvPr/>
        </p:nvGrpSpPr>
        <p:grpSpPr>
          <a:xfrm>
            <a:off x="992238" y="3546425"/>
            <a:ext cx="28575" cy="1351955"/>
            <a:chOff x="0" y="0"/>
            <a:chExt cx="38100" cy="1802607"/>
          </a:xfrm>
        </p:grpSpPr>
        <p:sp>
          <p:nvSpPr>
            <p:cNvPr id="10" name="Freeform 10"/>
            <p:cNvSpPr/>
            <p:nvPr/>
          </p:nvSpPr>
          <p:spPr>
            <a:xfrm>
              <a:off x="0" y="0"/>
              <a:ext cx="38100" cy="1802638"/>
            </a:xfrm>
            <a:custGeom>
              <a:avLst/>
              <a:gdLst/>
              <a:ahLst/>
              <a:cxnLst/>
              <a:rect l="l" t="t" r="r" b="b"/>
              <a:pathLst>
                <a:path w="38100" h="1802638">
                  <a:moveTo>
                    <a:pt x="0" y="0"/>
                  </a:moveTo>
                  <a:lnTo>
                    <a:pt x="38100" y="0"/>
                  </a:lnTo>
                  <a:lnTo>
                    <a:pt x="38100" y="1802638"/>
                  </a:lnTo>
                  <a:lnTo>
                    <a:pt x="0" y="1802638"/>
                  </a:lnTo>
                  <a:close/>
                </a:path>
              </a:pathLst>
            </a:custGeom>
            <a:solidFill>
              <a:srgbClr val="D3C5B6"/>
            </a:solidFill>
          </p:spPr>
        </p:sp>
      </p:grpSp>
      <p:sp>
        <p:nvSpPr>
          <p:cNvPr id="11" name="TextBox 11"/>
          <p:cNvSpPr txBox="1"/>
          <p:nvPr/>
        </p:nvSpPr>
        <p:spPr>
          <a:xfrm>
            <a:off x="992238" y="5082182"/>
            <a:ext cx="16303526" cy="492175"/>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Je tiens à exprimer ma profonde gratitude :</a:t>
            </a:r>
          </a:p>
        </p:txBody>
      </p:sp>
      <p:sp>
        <p:nvSpPr>
          <p:cNvPr id="12" name="TextBox 12"/>
          <p:cNvSpPr txBox="1"/>
          <p:nvPr/>
        </p:nvSpPr>
        <p:spPr>
          <a:xfrm>
            <a:off x="992238" y="5758160"/>
            <a:ext cx="16303526" cy="889099"/>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746558"/>
                </a:solidFill>
                <a:latin typeface="Arimo"/>
                <a:ea typeface="Arimo"/>
                <a:cs typeface="Arimo"/>
                <a:sym typeface="Arimo"/>
              </a:rPr>
              <a:t>Aux fondateurs de Gasik'art pour leur confiance et leur accueil chaleureux, ainsi que pour m'avoir donné l'occasion de travailler sur un projet aussi significatif.</a:t>
            </a:r>
          </a:p>
        </p:txBody>
      </p:sp>
      <p:sp>
        <p:nvSpPr>
          <p:cNvPr id="13" name="TextBox 13"/>
          <p:cNvSpPr txBox="1"/>
          <p:nvPr/>
        </p:nvSpPr>
        <p:spPr>
          <a:xfrm>
            <a:off x="992238" y="6638776"/>
            <a:ext cx="16303526" cy="889099"/>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746558"/>
                </a:solidFill>
                <a:latin typeface="Arimo"/>
                <a:ea typeface="Arimo"/>
                <a:cs typeface="Arimo"/>
                <a:sym typeface="Arimo"/>
              </a:rPr>
              <a:t>À mes tuteurs de stage et à mes examinateurs académiques pour leur encadrement, leurs conseils précieux et leur soutien tout au long de cette aventure.</a:t>
            </a:r>
          </a:p>
        </p:txBody>
      </p:sp>
      <p:sp>
        <p:nvSpPr>
          <p:cNvPr id="14" name="TextBox 14"/>
          <p:cNvSpPr txBox="1"/>
          <p:nvPr/>
        </p:nvSpPr>
        <p:spPr>
          <a:xfrm>
            <a:off x="992238" y="7519392"/>
            <a:ext cx="16303526" cy="492175"/>
          </a:xfrm>
          <a:prstGeom prst="rect">
            <a:avLst/>
          </a:prstGeom>
        </p:spPr>
        <p:txBody>
          <a:bodyPr lIns="0" tIns="0" rIns="0" bIns="0" rtlCol="0" anchor="t">
            <a:spAutoFit/>
          </a:bodyPr>
          <a:lstStyle/>
          <a:p>
            <a:pPr marL="292199" lvl="1" indent="-146100" algn="l">
              <a:lnSpc>
                <a:spcPts val="3125"/>
              </a:lnSpc>
              <a:buFont typeface="Arial"/>
              <a:buChar char="•"/>
            </a:pPr>
            <a:r>
              <a:rPr lang="en-US" sz="1937">
                <a:solidFill>
                  <a:srgbClr val="746558"/>
                </a:solidFill>
                <a:latin typeface="Arimo"/>
                <a:ea typeface="Arimo"/>
                <a:cs typeface="Arimo"/>
                <a:sym typeface="Arimo"/>
              </a:rPr>
              <a:t>À l'ensemble de l'équipe de Gasik'art et aux artisans partenaires, dont la passion et le savoir-faire sont une source d'inspiration.</a:t>
            </a:r>
          </a:p>
        </p:txBody>
      </p:sp>
      <p:sp>
        <p:nvSpPr>
          <p:cNvPr id="15" name="TextBox 15"/>
          <p:cNvSpPr txBox="1"/>
          <p:nvPr/>
        </p:nvSpPr>
        <p:spPr>
          <a:xfrm>
            <a:off x="992238" y="8195370"/>
            <a:ext cx="16303526" cy="889099"/>
          </a:xfrm>
          <a:prstGeom prst="rect">
            <a:avLst/>
          </a:prstGeom>
        </p:spPr>
        <p:txBody>
          <a:bodyPr lIns="0" tIns="0" rIns="0" bIns="0" rtlCol="0" anchor="t">
            <a:spAutoFit/>
          </a:bodyPr>
          <a:lstStyle/>
          <a:p>
            <a:pPr algn="l">
              <a:lnSpc>
                <a:spcPts val="3125"/>
              </a:lnSpc>
            </a:pPr>
            <a:r>
              <a:rPr lang="en-US" sz="1937">
                <a:solidFill>
                  <a:srgbClr val="746558"/>
                </a:solidFill>
                <a:latin typeface="Arimo"/>
                <a:ea typeface="Arimo"/>
                <a:cs typeface="Arimo"/>
                <a:sym typeface="Arimo"/>
              </a:rPr>
              <a:t>Je suis convaincu que la plateforme e-commerce contribuera de manière significative au succès futur de Gasik'art et continuera de faire rayonner l'artisanat malgache à travers le monde.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1765</Words>
  <Application>Microsoft Office PowerPoint</Application>
  <PresentationFormat>Personnalisé</PresentationFormat>
  <Paragraphs>167</Paragraphs>
  <Slides>10</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Arimo Bold</vt:lpstr>
      <vt:lpstr>Arimo</vt:lpstr>
      <vt:lpstr>Arial</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Conception-et-mise-en-place-dun-site-e-commerce-et-dun-espace-administrateur-pour-Gasikart.pptx</dc:title>
  <cp:lastModifiedBy>WINDOWS 10</cp:lastModifiedBy>
  <cp:revision>2</cp:revision>
  <dcterms:created xsi:type="dcterms:W3CDTF">2006-08-16T00:00:00Z</dcterms:created>
  <dcterms:modified xsi:type="dcterms:W3CDTF">2025-09-18T08:59:24Z</dcterms:modified>
  <dc:identifier>DAGzOKd7R3k</dc:identifier>
</cp:coreProperties>
</file>